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3" r:id="rId7"/>
    <p:sldId id="414" r:id="rId8"/>
    <p:sldId id="264" r:id="rId9"/>
    <p:sldId id="272" r:id="rId10"/>
    <p:sldId id="415" r:id="rId11"/>
    <p:sldId id="416" r:id="rId12"/>
    <p:sldId id="277" r:id="rId13"/>
    <p:sldId id="278" r:id="rId14"/>
    <p:sldId id="279" r:id="rId15"/>
    <p:sldId id="280" r:id="rId16"/>
    <p:sldId id="281" r:id="rId17"/>
    <p:sldId id="284" r:id="rId18"/>
    <p:sldId id="285" r:id="rId19"/>
    <p:sldId id="286" r:id="rId20"/>
    <p:sldId id="287" r:id="rId21"/>
    <p:sldId id="288" r:id="rId22"/>
    <p:sldId id="291" r:id="rId23"/>
    <p:sldId id="297" r:id="rId24"/>
    <p:sldId id="417" r:id="rId25"/>
    <p:sldId id="418" r:id="rId26"/>
    <p:sldId id="419" r:id="rId27"/>
    <p:sldId id="420" r:id="rId28"/>
    <p:sldId id="421" r:id="rId29"/>
    <p:sldId id="422" r:id="rId30"/>
    <p:sldId id="423" r:id="rId31"/>
    <p:sldId id="424" r:id="rId32"/>
    <p:sldId id="425" r:id="rId33"/>
    <p:sldId id="426" r:id="rId34"/>
    <p:sldId id="428" r:id="rId35"/>
    <p:sldId id="429" r:id="rId36"/>
    <p:sldId id="430" r:id="rId37"/>
    <p:sldId id="431" r:id="rId38"/>
    <p:sldId id="433" r:id="rId39"/>
    <p:sldId id="434" r:id="rId40"/>
    <p:sldId id="435" r:id="rId41"/>
    <p:sldId id="436" r:id="rId42"/>
    <p:sldId id="437" r:id="rId43"/>
    <p:sldId id="438" r:id="rId44"/>
    <p:sldId id="439" r:id="rId45"/>
  </p:sldIdLst>
  <p:sldSz cx="12192000" cy="6858000"/>
  <p:notesSz cx="6858000" cy="9144000"/>
  <p:embeddedFontLst>
    <p:embeddedFont>
      <p:font typeface="AppleSDGothicNeoL00" panose="02000503000000000000" pitchFamily="2" charset="-127"/>
      <p:regular r:id="rId47"/>
    </p:embeddedFont>
    <p:embeddedFont>
      <p:font typeface="맑은 고딕" panose="020B0503020000020004" pitchFamily="50" charset="-127"/>
      <p:regular r:id="rId48"/>
      <p:bold r:id="rId49"/>
    </p:embeddedFont>
    <p:embeddedFont>
      <p:font typeface="AppleSDGothicNeoB00" panose="02000503000000000000" pitchFamily="2" charset="-127"/>
      <p:regular r:id="rId5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SDGothicNeoL00"/>
        <a:ea typeface="AppleSDGothicNeoL00"/>
        <a:cs typeface="AppleSDGothicNeoL00"/>
        <a:sym typeface="AppleSDGothicNeoL0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SDGothicNeoL00"/>
          <a:ea typeface="AppleSDGothicNeoL00"/>
          <a:cs typeface="AppleSDGothicNeoL00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96" y="9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7155878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7" y="6404293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3"/>
          <p:cNvSpPr txBox="1"/>
          <p:nvPr/>
        </p:nvSpPr>
        <p:spPr>
          <a:xfrm>
            <a:off x="261619" y="2413337"/>
            <a:ext cx="11278083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60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 smtClean="0"/>
              <a:t>Java_</a:t>
            </a:r>
            <a:r>
              <a:rPr lang="ko-KR" altLang="en-US" dirty="0" smtClean="0"/>
              <a:t>이중</a:t>
            </a:r>
            <a:r>
              <a:rPr lang="en-US" altLang="ko-KR" dirty="0" smtClean="0"/>
              <a:t>_</a:t>
            </a:r>
            <a:r>
              <a:rPr dirty="0" smtClean="0"/>
              <a:t>For</a:t>
            </a:r>
            <a:r>
              <a:rPr lang="ko-KR" altLang="en-US" dirty="0" smtClean="0"/>
              <a:t>문</a:t>
            </a:r>
            <a:r>
              <a:rPr lang="en-US" altLang="ko-KR" dirty="0" smtClean="0"/>
              <a:t>_0304</a:t>
            </a:r>
            <a:r>
              <a:rPr dirty="0" smtClean="0"/>
              <a:t> </a:t>
            </a:r>
            <a:r>
              <a:rPr dirty="0" err="1"/>
              <a:t>리팩토리</a:t>
            </a:r>
            <a:endParaRPr dirty="0"/>
          </a:p>
        </p:txBody>
      </p:sp>
      <p:sp>
        <p:nvSpPr>
          <p:cNvPr id="95" name="TextBox 4"/>
          <p:cNvSpPr txBox="1"/>
          <p:nvPr/>
        </p:nvSpPr>
        <p:spPr>
          <a:xfrm>
            <a:off x="261617" y="3429001"/>
            <a:ext cx="3861765" cy="52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800"/>
            </a:lvl1pPr>
          </a:lstStyle>
          <a:p>
            <a:r>
              <a:t>문제 해결 및 조별 리팩토리</a:t>
            </a:r>
          </a:p>
        </p:txBody>
      </p:sp>
      <p:sp>
        <p:nvSpPr>
          <p:cNvPr id="96" name="TextBox 5"/>
          <p:cNvSpPr txBox="1"/>
          <p:nvPr/>
        </p:nvSpPr>
        <p:spPr>
          <a:xfrm>
            <a:off x="147319" y="6375400"/>
            <a:ext cx="211692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lang="ko-KR" altLang="en-US" dirty="0" smtClean="0"/>
              <a:t>손정현</a:t>
            </a:r>
            <a:r>
              <a:rPr lang="en-US" altLang="ko-KR" dirty="0" smtClean="0"/>
              <a:t>, </a:t>
            </a:r>
            <a:r>
              <a:rPr dirty="0" err="1" smtClean="0"/>
              <a:t>이혜민</a:t>
            </a:r>
            <a:r>
              <a:rPr dirty="0"/>
              <a:t>, </a:t>
            </a:r>
            <a:r>
              <a:rPr lang="ko-KR" altLang="en-US" dirty="0" err="1" smtClean="0"/>
              <a:t>전민정</a:t>
            </a:r>
            <a:endParaRPr dirty="0"/>
          </a:p>
        </p:txBody>
      </p:sp>
      <p:sp>
        <p:nvSpPr>
          <p:cNvPr id="97" name="직선 연결선 7"/>
          <p:cNvSpPr/>
          <p:nvPr/>
        </p:nvSpPr>
        <p:spPr>
          <a:xfrm>
            <a:off x="3734325" y="6560066"/>
            <a:ext cx="8457677" cy="2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모서리가 둥근 직사각형 11"/>
          <p:cNvSpPr/>
          <p:nvPr/>
        </p:nvSpPr>
        <p:spPr>
          <a:xfrm>
            <a:off x="6261100" y="203257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모서리가 둥근 직사각형"/>
          <p:cNvSpPr/>
          <p:nvPr/>
        </p:nvSpPr>
        <p:spPr>
          <a:xfrm>
            <a:off x="7209601" y="203257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24" name="이정우"/>
          <p:cNvSpPr txBox="1"/>
          <p:nvPr/>
        </p:nvSpPr>
        <p:spPr>
          <a:xfrm>
            <a:off x="7282687" y="209569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126" name="모서리가 둥근 직사각형 13"/>
          <p:cNvSpPr/>
          <p:nvPr/>
        </p:nvSpPr>
        <p:spPr>
          <a:xfrm>
            <a:off x="8158104" y="203257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31" name="TextBox 6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134" name="직선 연결선 16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" name="TextBox 5"/>
          <p:cNvSpPr txBox="1"/>
          <p:nvPr/>
        </p:nvSpPr>
        <p:spPr>
          <a:xfrm>
            <a:off x="901920" y="2723058"/>
            <a:ext cx="4263343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2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*****</a:t>
            </a:r>
          </a:p>
          <a:p>
            <a:r>
              <a:rPr lang="en-US" altLang="ko-KR" dirty="0"/>
              <a:t>****</a:t>
            </a:r>
          </a:p>
          <a:p>
            <a:r>
              <a:rPr lang="en-US" altLang="ko-KR" dirty="0"/>
              <a:t>***</a:t>
            </a:r>
          </a:p>
          <a:p>
            <a:r>
              <a:rPr lang="en-US" altLang="ko-KR" dirty="0"/>
              <a:t>**</a:t>
            </a:r>
          </a:p>
          <a:p>
            <a:r>
              <a:rPr lang="en-US" altLang="ko-KR" dirty="0"/>
              <a:t>*</a:t>
            </a:r>
            <a:endParaRPr dirty="0"/>
          </a:p>
        </p:txBody>
      </p:sp>
      <p:sp>
        <p:nvSpPr>
          <p:cNvPr id="12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099" y="2431541"/>
            <a:ext cx="5321301" cy="394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6778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00" b="4851"/>
          <a:stretch/>
        </p:blipFill>
        <p:spPr>
          <a:xfrm>
            <a:off x="792635" y="4919878"/>
            <a:ext cx="5096312" cy="1368152"/>
          </a:xfrm>
          <a:prstGeom prst="rect">
            <a:avLst/>
          </a:prstGeom>
        </p:spPr>
      </p:pic>
      <p:sp>
        <p:nvSpPr>
          <p:cNvPr id="139" name="모서리가 둥근 직사각형 11"/>
          <p:cNvSpPr/>
          <p:nvPr/>
        </p:nvSpPr>
        <p:spPr>
          <a:xfrm>
            <a:off x="6261100" y="203257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40" name="모서리가 둥근 직사각형 12"/>
          <p:cNvSpPr/>
          <p:nvPr/>
        </p:nvSpPr>
        <p:spPr>
          <a:xfrm>
            <a:off x="7209601" y="2032573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143" name="모서리가 둥근 직사각형 13"/>
          <p:cNvGrpSpPr/>
          <p:nvPr/>
        </p:nvGrpSpPr>
        <p:grpSpPr>
          <a:xfrm>
            <a:off x="8158104" y="2032574"/>
            <a:ext cx="948506" cy="495577"/>
            <a:chOff x="0" y="0"/>
            <a:chExt cx="948504" cy="495576"/>
          </a:xfrm>
        </p:grpSpPr>
        <p:sp>
          <p:nvSpPr>
            <p:cNvPr id="141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48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151" name="직선 연결선 6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54" name="그룹 9"/>
          <p:cNvGrpSpPr/>
          <p:nvPr/>
        </p:nvGrpSpPr>
        <p:grpSpPr>
          <a:xfrm>
            <a:off x="4805645" y="5723908"/>
            <a:ext cx="1083302" cy="564122"/>
            <a:chOff x="-1779216" y="-1122726"/>
            <a:chExt cx="1083300" cy="564120"/>
          </a:xfrm>
        </p:grpSpPr>
        <p:sp>
          <p:nvSpPr>
            <p:cNvPr id="152" name="모서리가 둥근 직사각형 22"/>
            <p:cNvSpPr/>
            <p:nvPr/>
          </p:nvSpPr>
          <p:spPr>
            <a:xfrm>
              <a:off x="-1779216" y="-1122726"/>
              <a:ext cx="1083300" cy="564120"/>
            </a:xfrm>
            <a:prstGeom prst="roundRect">
              <a:avLst>
                <a:gd name="adj" fmla="val 16667"/>
              </a:avLst>
            </a:prstGeom>
            <a:noFill/>
            <a:ln w="254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맑은 고딕"/>
                </a:defRPr>
              </a:pPr>
              <a:endParaRPr/>
            </a:p>
          </p:txBody>
        </p:sp>
        <p:sp>
          <p:nvSpPr>
            <p:cNvPr id="153" name="TextBox 16"/>
            <p:cNvSpPr txBox="1"/>
            <p:nvPr/>
          </p:nvSpPr>
          <p:spPr>
            <a:xfrm>
              <a:off x="-1584743" y="-1025333"/>
              <a:ext cx="697356" cy="3629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r>
                <a:rPr dirty="0" err="1"/>
                <a:t>리턴값</a:t>
              </a:r>
              <a:endParaRPr dirty="0"/>
            </a:p>
          </p:txBody>
        </p:sp>
      </p:grpSp>
      <p:sp>
        <p:nvSpPr>
          <p:cNvPr id="16" name="TextBox 5"/>
          <p:cNvSpPr txBox="1"/>
          <p:nvPr/>
        </p:nvSpPr>
        <p:spPr>
          <a:xfrm>
            <a:off x="901920" y="2723058"/>
            <a:ext cx="4263343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lang="en-US" dirty="0" smtClean="0"/>
              <a:t>0</a:t>
            </a:r>
            <a:r>
              <a:rPr lang="en-US" dirty="0"/>
              <a:t>2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*****</a:t>
            </a:r>
          </a:p>
          <a:p>
            <a:r>
              <a:rPr lang="en-US" altLang="ko-KR" dirty="0"/>
              <a:t>****</a:t>
            </a:r>
          </a:p>
          <a:p>
            <a:r>
              <a:rPr lang="en-US" altLang="ko-KR" dirty="0"/>
              <a:t>***</a:t>
            </a:r>
          </a:p>
          <a:p>
            <a:r>
              <a:rPr lang="en-US" altLang="ko-KR" dirty="0"/>
              <a:t>**</a:t>
            </a:r>
          </a:p>
          <a:p>
            <a:r>
              <a:rPr lang="en-US" altLang="ko-KR" dirty="0"/>
              <a:t>*</a:t>
            </a:r>
            <a:endParaRPr dirty="0"/>
          </a:p>
        </p:txBody>
      </p:sp>
      <p:sp>
        <p:nvSpPr>
          <p:cNvPr id="17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850"/>
          <a:stretch/>
        </p:blipFill>
        <p:spPr>
          <a:xfrm>
            <a:off x="6246959" y="2448272"/>
            <a:ext cx="5096312" cy="364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2131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extBox 1"/>
          <p:cNvSpPr txBox="1"/>
          <p:nvPr/>
        </p:nvSpPr>
        <p:spPr>
          <a:xfrm>
            <a:off x="160019" y="210294"/>
            <a:ext cx="7303645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2. 리팩토리 회의 후 코드 수정 - 문제 02</a:t>
            </a:r>
          </a:p>
        </p:txBody>
      </p:sp>
      <p:sp>
        <p:nvSpPr>
          <p:cNvPr id="36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65" name="TextBox 5"/>
          <p:cNvSpPr txBox="1"/>
          <p:nvPr/>
        </p:nvSpPr>
        <p:spPr>
          <a:xfrm>
            <a:off x="6369460" y="3264242"/>
            <a:ext cx="5040846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smtClean="0"/>
              <a:t>손정현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변수 </a:t>
            </a:r>
            <a:r>
              <a:rPr lang="en-US" altLang="ko-KR" dirty="0" smtClean="0"/>
              <a:t>j</a:t>
            </a:r>
            <a:r>
              <a:rPr lang="ko-KR" altLang="en-US" dirty="0" smtClean="0"/>
              <a:t>가 감소하도록 구성하여 문제의 의도가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잘 보이는 코드를 채택하였다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366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889510"/>
            <a:ext cx="5321301" cy="394978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"/>
          <p:cNvSpPr txBox="1"/>
          <p:nvPr/>
        </p:nvSpPr>
        <p:spPr>
          <a:xfrm>
            <a:off x="160019" y="210294"/>
            <a:ext cx="6385666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3. 리팩토링 된 소스 첨부 - 문제 02</a:t>
            </a:r>
          </a:p>
        </p:txBody>
      </p:sp>
      <p:sp>
        <p:nvSpPr>
          <p:cNvPr id="37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1" name="TextBox 5"/>
          <p:cNvSpPr txBox="1"/>
          <p:nvPr/>
        </p:nvSpPr>
        <p:spPr>
          <a:xfrm>
            <a:off x="3386880" y="2395206"/>
            <a:ext cx="6461684" cy="3046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457200">
              <a:defRPr sz="2100"/>
            </a:pPr>
            <a:r>
              <a:rPr lang="en-US" sz="3200" dirty="0"/>
              <a:t>for (</a:t>
            </a:r>
            <a:r>
              <a:rPr lang="en-US" sz="3200" dirty="0" err="1"/>
              <a:t>int</a:t>
            </a:r>
            <a:r>
              <a:rPr lang="en-US" sz="3200" dirty="0"/>
              <a:t> </a:t>
            </a:r>
            <a:r>
              <a:rPr lang="en-US" sz="3200" dirty="0" err="1"/>
              <a:t>i</a:t>
            </a:r>
            <a:r>
              <a:rPr lang="en-US" sz="3200" dirty="0"/>
              <a:t>=1; </a:t>
            </a:r>
            <a:r>
              <a:rPr lang="en-US" sz="3200" dirty="0" err="1"/>
              <a:t>i</a:t>
            </a:r>
            <a:r>
              <a:rPr lang="en-US" sz="3200" dirty="0"/>
              <a:t>&lt;=5; </a:t>
            </a:r>
            <a:r>
              <a:rPr lang="en-US" sz="3200" dirty="0" err="1"/>
              <a:t>i</a:t>
            </a:r>
            <a:r>
              <a:rPr lang="en-US" sz="3200" dirty="0"/>
              <a:t>++) {</a:t>
            </a:r>
          </a:p>
          <a:p>
            <a:pPr defTabSz="457200">
              <a:defRPr sz="2100"/>
            </a:pPr>
            <a:r>
              <a:rPr lang="en-US" sz="3200" dirty="0"/>
              <a:t>	for(</a:t>
            </a:r>
            <a:r>
              <a:rPr lang="en-US" sz="3200" dirty="0" err="1"/>
              <a:t>int</a:t>
            </a:r>
            <a:r>
              <a:rPr lang="en-US" sz="3200" dirty="0"/>
              <a:t> j=5; j&gt;=</a:t>
            </a:r>
            <a:r>
              <a:rPr lang="en-US" sz="3200" dirty="0" err="1"/>
              <a:t>i</a:t>
            </a:r>
            <a:r>
              <a:rPr lang="en-US" sz="3200" dirty="0"/>
              <a:t>; j--) {</a:t>
            </a:r>
          </a:p>
          <a:p>
            <a:pPr defTabSz="457200">
              <a:defRPr sz="2100"/>
            </a:pPr>
            <a:r>
              <a:rPr lang="en-US" sz="3200" dirty="0"/>
              <a:t>		</a:t>
            </a:r>
            <a:r>
              <a:rPr lang="en-US" sz="3200" dirty="0" err="1"/>
              <a:t>System.out.print</a:t>
            </a:r>
            <a:r>
              <a:rPr lang="en-US" sz="3200" dirty="0"/>
              <a:t>("*");</a:t>
            </a:r>
          </a:p>
          <a:p>
            <a:pPr defTabSz="457200">
              <a:defRPr sz="2100"/>
            </a:pPr>
            <a:r>
              <a:rPr lang="en-US" sz="3200" dirty="0"/>
              <a:t>	}</a:t>
            </a:r>
          </a:p>
          <a:p>
            <a:pPr defTabSz="457200">
              <a:defRPr sz="2100"/>
            </a:pPr>
            <a:r>
              <a:rPr lang="en-US" sz="3200" dirty="0"/>
              <a:t>	</a:t>
            </a:r>
            <a:r>
              <a:rPr lang="en-US" sz="3200" dirty="0" err="1"/>
              <a:t>System.out.println</a:t>
            </a:r>
            <a:r>
              <a:rPr lang="en-US" sz="3200" dirty="0"/>
              <a:t>( );</a:t>
            </a:r>
          </a:p>
          <a:p>
            <a:pPr defTabSz="457200">
              <a:defRPr sz="2100"/>
            </a:pPr>
            <a:r>
              <a:rPr lang="en-US" sz="3200" dirty="0"/>
              <a:t>}</a:t>
            </a:r>
            <a:endParaRPr sz="3200" dirty="0"/>
          </a:p>
        </p:txBody>
      </p:sp>
      <p:sp>
        <p:nvSpPr>
          <p:cNvPr id="372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5" name="TextBox 10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03</a:t>
            </a:r>
          </a:p>
        </p:txBody>
      </p:sp>
      <p:grpSp>
        <p:nvGrpSpPr>
          <p:cNvPr id="15" name="모서리가 둥근 직사각형 11"/>
          <p:cNvGrpSpPr/>
          <p:nvPr/>
        </p:nvGrpSpPr>
        <p:grpSpPr>
          <a:xfrm>
            <a:off x="6309161" y="1708532"/>
            <a:ext cx="990603" cy="443243"/>
            <a:chOff x="0" y="-1"/>
            <a:chExt cx="990601" cy="443241"/>
          </a:xfrm>
        </p:grpSpPr>
        <p:sp>
          <p:nvSpPr>
            <p:cNvPr id="16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8" name="모서리가 둥근 직사각형 12"/>
          <p:cNvSpPr/>
          <p:nvPr/>
        </p:nvSpPr>
        <p:spPr>
          <a:xfrm>
            <a:off x="72870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9" name="모서리가 둥근 직사각형 13"/>
          <p:cNvSpPr/>
          <p:nvPr/>
        </p:nvSpPr>
        <p:spPr>
          <a:xfrm>
            <a:off x="82776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20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3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  <a:endParaRPr dirty="0"/>
          </a:p>
        </p:txBody>
      </p:sp>
      <p:sp>
        <p:nvSpPr>
          <p:cNvPr id="21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7" r="22064" b="45735"/>
          <a:stretch/>
        </p:blipFill>
        <p:spPr>
          <a:xfrm>
            <a:off x="6309161" y="2060848"/>
            <a:ext cx="5263923" cy="338437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16" r="7355"/>
          <a:stretch/>
        </p:blipFill>
        <p:spPr>
          <a:xfrm>
            <a:off x="6309161" y="5445224"/>
            <a:ext cx="5277716" cy="90486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89" name="TextBox 3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03</a:t>
            </a:r>
          </a:p>
        </p:txBody>
      </p:sp>
      <p:sp>
        <p:nvSpPr>
          <p:cNvPr id="24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26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7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3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  <a:endParaRPr dirty="0"/>
          </a:p>
        </p:txBody>
      </p:sp>
      <p:sp>
        <p:nvSpPr>
          <p:cNvPr id="32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2073117"/>
            <a:ext cx="4947468" cy="409218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t="69957" b="7591"/>
          <a:stretch/>
        </p:blipFill>
        <p:spPr>
          <a:xfrm>
            <a:off x="6277503" y="4609403"/>
            <a:ext cx="5507129" cy="1296144"/>
          </a:xfrm>
          <a:prstGeom prst="rect">
            <a:avLst/>
          </a:prstGeom>
        </p:spPr>
      </p:pic>
      <p:sp>
        <p:nvSpPr>
          <p:cNvPr id="40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14" name="TextBox 10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03</a:t>
            </a:r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grpSp>
        <p:nvGrpSpPr>
          <p:cNvPr id="35" name="그룹 9"/>
          <p:cNvGrpSpPr/>
          <p:nvPr/>
        </p:nvGrpSpPr>
        <p:grpSpPr>
          <a:xfrm>
            <a:off x="10183418" y="5257475"/>
            <a:ext cx="1083302" cy="564122"/>
            <a:chOff x="-1779216" y="-1122726"/>
            <a:chExt cx="1083300" cy="564120"/>
          </a:xfrm>
        </p:grpSpPr>
        <p:sp>
          <p:nvSpPr>
            <p:cNvPr id="36" name="모서리가 둥근 직사각형 22"/>
            <p:cNvSpPr/>
            <p:nvPr/>
          </p:nvSpPr>
          <p:spPr>
            <a:xfrm>
              <a:off x="-1779216" y="-1122726"/>
              <a:ext cx="1083300" cy="564120"/>
            </a:xfrm>
            <a:prstGeom prst="roundRect">
              <a:avLst>
                <a:gd name="adj" fmla="val 16667"/>
              </a:avLst>
            </a:prstGeom>
            <a:noFill/>
            <a:ln w="254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맑은 고딕"/>
                </a:defRPr>
              </a:pPr>
              <a:endParaRPr/>
            </a:p>
          </p:txBody>
        </p:sp>
        <p:sp>
          <p:nvSpPr>
            <p:cNvPr id="37" name="TextBox 16"/>
            <p:cNvSpPr txBox="1"/>
            <p:nvPr/>
          </p:nvSpPr>
          <p:spPr>
            <a:xfrm>
              <a:off x="-1584743" y="-1025333"/>
              <a:ext cx="697356" cy="3629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r>
                <a:rPr dirty="0" err="1"/>
                <a:t>리턴값</a:t>
              </a:r>
              <a:endParaRPr dirty="0"/>
            </a:p>
          </p:txBody>
        </p:sp>
      </p:grpSp>
      <p:sp>
        <p:nvSpPr>
          <p:cNvPr id="41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3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  <a:endParaRPr dirty="0"/>
          </a:p>
        </p:txBody>
      </p:sp>
      <p:sp>
        <p:nvSpPr>
          <p:cNvPr id="42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b="58838"/>
          <a:stretch/>
        </p:blipFill>
        <p:spPr>
          <a:xfrm>
            <a:off x="6277503" y="2233139"/>
            <a:ext cx="5507129" cy="23762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TextBox 1"/>
          <p:cNvSpPr txBox="1"/>
          <p:nvPr/>
        </p:nvSpPr>
        <p:spPr>
          <a:xfrm>
            <a:off x="160019" y="210294"/>
            <a:ext cx="7303645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2. 리팩토리 회의 후 코드 수정 - 문제 03</a:t>
            </a:r>
          </a:p>
        </p:txBody>
      </p:sp>
      <p:sp>
        <p:nvSpPr>
          <p:cNvPr id="45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51" name="TextBox 5"/>
          <p:cNvSpPr txBox="1"/>
          <p:nvPr/>
        </p:nvSpPr>
        <p:spPr>
          <a:xfrm>
            <a:off x="6369460" y="3125743"/>
            <a:ext cx="504084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세 명의 코드가 방식은 다르지만</a:t>
            </a:r>
            <a:endParaRPr lang="en-US" altLang="ko-KR" dirty="0"/>
          </a:p>
          <a:p>
            <a:pPr algn="ctr"/>
            <a:r>
              <a:rPr lang="ko-KR" altLang="en-US" dirty="0" smtClean="0"/>
              <a:t>원리는 비슷하였고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소스 길이가 짧은 코드를 채택하였다</a:t>
            </a:r>
            <a:r>
              <a:rPr lang="en-US" altLang="ko-KR" dirty="0" smtClean="0"/>
              <a:t>.</a:t>
            </a:r>
          </a:p>
        </p:txBody>
      </p:sp>
      <p:sp>
        <p:nvSpPr>
          <p:cNvPr id="452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t="69957" b="7591"/>
          <a:stretch/>
        </p:blipFill>
        <p:spPr>
          <a:xfrm>
            <a:off x="263987" y="4313875"/>
            <a:ext cx="5507129" cy="129614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b="58838"/>
          <a:stretch/>
        </p:blipFill>
        <p:spPr>
          <a:xfrm>
            <a:off x="263987" y="1937611"/>
            <a:ext cx="5507129" cy="23762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TextBox 1"/>
          <p:cNvSpPr txBox="1"/>
          <p:nvPr/>
        </p:nvSpPr>
        <p:spPr>
          <a:xfrm>
            <a:off x="160019" y="210294"/>
            <a:ext cx="6385666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3. 리팩토링 된 소스 첨부 - 문제 03</a:t>
            </a:r>
          </a:p>
        </p:txBody>
      </p:sp>
      <p:sp>
        <p:nvSpPr>
          <p:cNvPr id="457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58" name="TextBox 5"/>
          <p:cNvSpPr txBox="1"/>
          <p:nvPr/>
        </p:nvSpPr>
        <p:spPr>
          <a:xfrm>
            <a:off x="2349343" y="1795043"/>
            <a:ext cx="7493314" cy="4247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just" defTabSz="457200">
              <a:defRPr sz="3000"/>
            </a:pPr>
            <a:r>
              <a:rPr lang="en-US" dirty="0"/>
              <a:t>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=1; </a:t>
            </a:r>
            <a:r>
              <a:rPr lang="en-US" dirty="0" err="1"/>
              <a:t>i</a:t>
            </a:r>
            <a:r>
              <a:rPr lang="en-US" dirty="0"/>
              <a:t>&lt;9; </a:t>
            </a:r>
            <a:r>
              <a:rPr lang="en-US" dirty="0" err="1"/>
              <a:t>i</a:t>
            </a:r>
            <a:r>
              <a:rPr lang="en-US" dirty="0"/>
              <a:t>+=2) {</a:t>
            </a:r>
          </a:p>
          <a:p>
            <a:pPr algn="just" defTabSz="457200">
              <a:defRPr sz="3000"/>
            </a:pPr>
            <a:r>
              <a:rPr lang="en-US" dirty="0"/>
              <a:t>			for(</a:t>
            </a:r>
            <a:r>
              <a:rPr lang="en-US" dirty="0" err="1"/>
              <a:t>int</a:t>
            </a:r>
            <a:r>
              <a:rPr lang="en-US" dirty="0"/>
              <a:t> j=7; j&gt;</a:t>
            </a:r>
            <a:r>
              <a:rPr lang="en-US" dirty="0" err="1"/>
              <a:t>i</a:t>
            </a:r>
            <a:r>
              <a:rPr lang="en-US" dirty="0"/>
              <a:t>; j-=2) {</a:t>
            </a:r>
          </a:p>
          <a:p>
            <a:pPr algn="just" defTabSz="457200">
              <a:defRPr sz="3000"/>
            </a:pPr>
            <a:r>
              <a:rPr lang="en-US" dirty="0"/>
              <a:t>				</a:t>
            </a:r>
            <a:r>
              <a:rPr lang="en-US" dirty="0" err="1"/>
              <a:t>System.out.print</a:t>
            </a:r>
            <a:r>
              <a:rPr lang="en-US" dirty="0"/>
              <a:t>("0");</a:t>
            </a:r>
          </a:p>
          <a:p>
            <a:pPr algn="just" defTabSz="457200">
              <a:defRPr sz="3000"/>
            </a:pPr>
            <a:r>
              <a:rPr lang="en-US" dirty="0"/>
              <a:t>			}</a:t>
            </a:r>
          </a:p>
          <a:p>
            <a:pPr algn="just" defTabSz="457200">
              <a:defRPr sz="3000"/>
            </a:pPr>
            <a:r>
              <a:rPr lang="en-US" dirty="0"/>
              <a:t>			for(</a:t>
            </a:r>
            <a:r>
              <a:rPr lang="en-US" dirty="0" err="1"/>
              <a:t>int</a:t>
            </a:r>
            <a:r>
              <a:rPr lang="en-US" dirty="0"/>
              <a:t> j=0; j&lt;</a:t>
            </a:r>
            <a:r>
              <a:rPr lang="en-US" dirty="0" err="1"/>
              <a:t>i</a:t>
            </a:r>
            <a:r>
              <a:rPr lang="en-US" dirty="0"/>
              <a:t>; </a:t>
            </a:r>
            <a:r>
              <a:rPr lang="en-US" dirty="0" err="1"/>
              <a:t>j++</a:t>
            </a:r>
            <a:r>
              <a:rPr lang="en-US" dirty="0"/>
              <a:t>) {</a:t>
            </a:r>
          </a:p>
          <a:p>
            <a:pPr algn="just" defTabSz="457200">
              <a:defRPr sz="3000"/>
            </a:pPr>
            <a:r>
              <a:rPr lang="en-US" dirty="0"/>
              <a:t>				</a:t>
            </a:r>
            <a:r>
              <a:rPr lang="en-US" dirty="0" err="1"/>
              <a:t>System.out.print</a:t>
            </a:r>
            <a:r>
              <a:rPr lang="en-US" dirty="0"/>
              <a:t>("*");</a:t>
            </a:r>
          </a:p>
          <a:p>
            <a:pPr algn="just" defTabSz="457200">
              <a:defRPr sz="3000"/>
            </a:pPr>
            <a:r>
              <a:rPr lang="en-US" dirty="0"/>
              <a:t>			}</a:t>
            </a:r>
          </a:p>
          <a:p>
            <a:pPr algn="just" defTabSz="457200">
              <a:defRPr sz="3000"/>
            </a:pPr>
            <a:r>
              <a:rPr lang="en-US" dirty="0"/>
              <a:t>			</a:t>
            </a:r>
            <a:r>
              <a:rPr lang="en-US" dirty="0" err="1"/>
              <a:t>System.out.println</a:t>
            </a:r>
            <a:r>
              <a:rPr lang="en-US" dirty="0"/>
              <a:t>();</a:t>
            </a:r>
          </a:p>
          <a:p>
            <a:pPr algn="just" defTabSz="457200">
              <a:defRPr sz="3000"/>
            </a:pPr>
            <a:r>
              <a:rPr lang="en-US" dirty="0"/>
              <a:t>		}</a:t>
            </a:r>
            <a:endParaRPr dirty="0"/>
          </a:p>
        </p:txBody>
      </p:sp>
      <p:sp>
        <p:nvSpPr>
          <p:cNvPr id="459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63" name="TextBox 10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04</a:t>
            </a:r>
          </a:p>
        </p:txBody>
      </p:sp>
      <p:grpSp>
        <p:nvGrpSpPr>
          <p:cNvPr id="14" name="모서리가 둥근 직사각형 11"/>
          <p:cNvGrpSpPr/>
          <p:nvPr/>
        </p:nvGrpSpPr>
        <p:grpSpPr>
          <a:xfrm>
            <a:off x="6309161" y="1708532"/>
            <a:ext cx="990603" cy="443243"/>
            <a:chOff x="0" y="-1"/>
            <a:chExt cx="990601" cy="443241"/>
          </a:xfrm>
        </p:grpSpPr>
        <p:sp>
          <p:nvSpPr>
            <p:cNvPr id="15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7" name="모서리가 둥근 직사각형 12"/>
          <p:cNvSpPr/>
          <p:nvPr/>
        </p:nvSpPr>
        <p:spPr>
          <a:xfrm>
            <a:off x="72870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8" name="모서리가 둥근 직사각형 13"/>
          <p:cNvSpPr/>
          <p:nvPr/>
        </p:nvSpPr>
        <p:spPr>
          <a:xfrm>
            <a:off x="82776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9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4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*******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000*</a:t>
            </a:r>
            <a:endParaRPr dirty="0"/>
          </a:p>
        </p:txBody>
      </p:sp>
      <p:sp>
        <p:nvSpPr>
          <p:cNvPr id="20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37" b="46793"/>
          <a:stretch/>
        </p:blipFill>
        <p:spPr>
          <a:xfrm>
            <a:off x="6311867" y="2060848"/>
            <a:ext cx="5065349" cy="453650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213" r="7052"/>
          <a:stretch/>
        </p:blipFill>
        <p:spPr>
          <a:xfrm>
            <a:off x="75573" y="5534051"/>
            <a:ext cx="6233588" cy="1063301"/>
          </a:xfrm>
          <a:prstGeom prst="rect">
            <a:avLst/>
          </a:prstGeom>
        </p:spPr>
      </p:pic>
      <p:grpSp>
        <p:nvGrpSpPr>
          <p:cNvPr id="29" name="그룹 9"/>
          <p:cNvGrpSpPr/>
          <p:nvPr/>
        </p:nvGrpSpPr>
        <p:grpSpPr>
          <a:xfrm>
            <a:off x="160019" y="4795674"/>
            <a:ext cx="1083302" cy="564122"/>
            <a:chOff x="-1779216" y="-1122726"/>
            <a:chExt cx="1083300" cy="564120"/>
          </a:xfrm>
        </p:grpSpPr>
        <p:sp>
          <p:nvSpPr>
            <p:cNvPr id="30" name="모서리가 둥근 직사각형 22"/>
            <p:cNvSpPr/>
            <p:nvPr/>
          </p:nvSpPr>
          <p:spPr>
            <a:xfrm>
              <a:off x="-1779216" y="-1122726"/>
              <a:ext cx="1083300" cy="564120"/>
            </a:xfrm>
            <a:prstGeom prst="roundRect">
              <a:avLst>
                <a:gd name="adj" fmla="val 16667"/>
              </a:avLst>
            </a:prstGeom>
            <a:noFill/>
            <a:ln w="254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맑은 고딕"/>
                </a:defRPr>
              </a:pPr>
              <a:endParaRPr/>
            </a:p>
          </p:txBody>
        </p:sp>
        <p:sp>
          <p:nvSpPr>
            <p:cNvPr id="31" name="TextBox 16"/>
            <p:cNvSpPr txBox="1"/>
            <p:nvPr/>
          </p:nvSpPr>
          <p:spPr>
            <a:xfrm>
              <a:off x="-1584743" y="-1025333"/>
              <a:ext cx="697356" cy="3629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r>
                <a:rPr dirty="0" err="1"/>
                <a:t>리턴값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6"/>
          <p:cNvSpPr txBox="1"/>
          <p:nvPr/>
        </p:nvSpPr>
        <p:spPr>
          <a:xfrm>
            <a:off x="452119" y="343236"/>
            <a:ext cx="1290573" cy="91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54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목차</a:t>
            </a:r>
          </a:p>
        </p:txBody>
      </p:sp>
      <p:sp>
        <p:nvSpPr>
          <p:cNvPr id="100" name="직선 연결선 8"/>
          <p:cNvSpPr/>
          <p:nvPr/>
        </p:nvSpPr>
        <p:spPr>
          <a:xfrm>
            <a:off x="254000" y="1511300"/>
            <a:ext cx="1099820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1" name="TextBox 12"/>
          <p:cNvSpPr txBox="1"/>
          <p:nvPr/>
        </p:nvSpPr>
        <p:spPr>
          <a:xfrm>
            <a:off x="452118" y="2616201"/>
            <a:ext cx="3314903" cy="45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r>
              <a:t>1. 조원 별 해결과정 및 코드</a:t>
            </a:r>
          </a:p>
        </p:txBody>
      </p:sp>
      <p:sp>
        <p:nvSpPr>
          <p:cNvPr id="102" name="TextBox 13"/>
          <p:cNvSpPr txBox="1"/>
          <p:nvPr/>
        </p:nvSpPr>
        <p:spPr>
          <a:xfrm>
            <a:off x="452119" y="3750965"/>
            <a:ext cx="3632199" cy="45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r>
              <a:t>2. 리팩토리 회의 후 코드 수정</a:t>
            </a:r>
          </a:p>
        </p:txBody>
      </p:sp>
      <p:sp>
        <p:nvSpPr>
          <p:cNvPr id="103" name="TextBox 14"/>
          <p:cNvSpPr txBox="1"/>
          <p:nvPr/>
        </p:nvSpPr>
        <p:spPr>
          <a:xfrm>
            <a:off x="452118" y="4885729"/>
            <a:ext cx="3025647" cy="457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r>
              <a:t>3. 리팩토링 된 소스 첨부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5" name="TextBox 3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04</a:t>
            </a:r>
          </a:p>
        </p:txBody>
      </p:sp>
      <p:sp>
        <p:nvSpPr>
          <p:cNvPr id="17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9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0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24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4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*******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000*</a:t>
            </a:r>
            <a:endParaRPr dirty="0"/>
          </a:p>
        </p:txBody>
      </p:sp>
      <p:sp>
        <p:nvSpPr>
          <p:cNvPr id="25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2060848"/>
            <a:ext cx="5163492" cy="450464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04</a:t>
            </a:r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38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4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  <a:endParaRPr dirty="0"/>
          </a:p>
        </p:txBody>
      </p:sp>
      <p:sp>
        <p:nvSpPr>
          <p:cNvPr id="39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3" t="24801" r="25570" b="47900"/>
          <a:stretch/>
        </p:blipFill>
        <p:spPr>
          <a:xfrm>
            <a:off x="6261100" y="2230939"/>
            <a:ext cx="5488760" cy="237846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t="76250" r="3361" b="5901"/>
          <a:stretch/>
        </p:blipFill>
        <p:spPr>
          <a:xfrm>
            <a:off x="6307396" y="4609401"/>
            <a:ext cx="5442464" cy="12241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7303645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2. 리팩토리 회의 후 코드 수정 - 문제 04</a:t>
            </a:r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125743"/>
            <a:ext cx="504084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en-US" dirty="0" smtClean="0"/>
              <a:t>3</a:t>
            </a:r>
            <a:r>
              <a:rPr lang="ko-KR" altLang="en-US" dirty="0" smtClean="0"/>
              <a:t>번과 유사하게 세 명의 코드가 방식은 다르지만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원리는 비슷하였고 소스 길이가 짧은 코드를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채택하였다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3" t="24801" r="25570" b="47900"/>
          <a:stretch/>
        </p:blipFill>
        <p:spPr>
          <a:xfrm>
            <a:off x="407368" y="2239769"/>
            <a:ext cx="5488760" cy="237846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2" t="76250" r="3361" b="5901"/>
          <a:stretch/>
        </p:blipFill>
        <p:spPr>
          <a:xfrm>
            <a:off x="453664" y="4618231"/>
            <a:ext cx="5442464" cy="12241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6385666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3. 리팩토링 된 소스 첨부 - 문제 04</a:t>
            </a:r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2349343" y="1933543"/>
            <a:ext cx="7493314" cy="397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defTabSz="457200"/>
            <a:r>
              <a:rPr lang="en-US" sz="2800" dirty="0"/>
              <a:t>for(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=1; </a:t>
            </a:r>
            <a:r>
              <a:rPr lang="en-US" sz="2800" dirty="0" err="1"/>
              <a:t>i</a:t>
            </a:r>
            <a:r>
              <a:rPr lang="en-US" sz="2800" dirty="0"/>
              <a:t>&lt;9; </a:t>
            </a:r>
            <a:r>
              <a:rPr lang="en-US" sz="2800" dirty="0" err="1"/>
              <a:t>i</a:t>
            </a:r>
            <a:r>
              <a:rPr lang="en-US" sz="2800" dirty="0"/>
              <a:t>+=2) {</a:t>
            </a:r>
          </a:p>
          <a:p>
            <a:pPr defTabSz="457200"/>
            <a:r>
              <a:rPr lang="en-US" sz="2800" dirty="0"/>
              <a:t>			for(</a:t>
            </a:r>
            <a:r>
              <a:rPr lang="en-US" sz="2800" dirty="0" err="1"/>
              <a:t>int</a:t>
            </a:r>
            <a:r>
              <a:rPr lang="en-US" sz="2800" dirty="0"/>
              <a:t> j=1; j&lt;</a:t>
            </a:r>
            <a:r>
              <a:rPr lang="en-US" sz="2800" dirty="0" err="1"/>
              <a:t>i</a:t>
            </a:r>
            <a:r>
              <a:rPr lang="en-US" sz="2800" dirty="0"/>
              <a:t>; j+=2) {</a:t>
            </a:r>
          </a:p>
          <a:p>
            <a:pPr defTabSz="457200"/>
            <a:r>
              <a:rPr lang="en-US" sz="2800" dirty="0"/>
              <a:t>				</a:t>
            </a:r>
            <a:r>
              <a:rPr lang="en-US" sz="2800" dirty="0" err="1"/>
              <a:t>System.out.print</a:t>
            </a:r>
            <a:r>
              <a:rPr lang="en-US" sz="2800" dirty="0"/>
              <a:t>("0");</a:t>
            </a:r>
          </a:p>
          <a:p>
            <a:pPr defTabSz="457200"/>
            <a:r>
              <a:rPr lang="en-US" sz="2800" dirty="0"/>
              <a:t>			}</a:t>
            </a:r>
          </a:p>
          <a:p>
            <a:pPr defTabSz="457200"/>
            <a:r>
              <a:rPr lang="en-US" sz="2800" dirty="0"/>
              <a:t>			for(</a:t>
            </a:r>
            <a:r>
              <a:rPr lang="en-US" sz="2800" dirty="0" err="1"/>
              <a:t>int</a:t>
            </a:r>
            <a:r>
              <a:rPr lang="en-US" sz="2800" dirty="0"/>
              <a:t> j=8; j&gt;</a:t>
            </a:r>
            <a:r>
              <a:rPr lang="en-US" sz="2800" dirty="0" err="1"/>
              <a:t>i</a:t>
            </a:r>
            <a:r>
              <a:rPr lang="en-US" sz="2800" dirty="0"/>
              <a:t>; j--) {</a:t>
            </a:r>
          </a:p>
          <a:p>
            <a:pPr defTabSz="457200"/>
            <a:r>
              <a:rPr lang="en-US" sz="2800" dirty="0"/>
              <a:t>				</a:t>
            </a:r>
            <a:r>
              <a:rPr lang="en-US" sz="2800" dirty="0" err="1"/>
              <a:t>System.out.print</a:t>
            </a:r>
            <a:r>
              <a:rPr lang="en-US" sz="2800" dirty="0"/>
              <a:t>("*");</a:t>
            </a:r>
          </a:p>
          <a:p>
            <a:pPr defTabSz="457200"/>
            <a:r>
              <a:rPr lang="en-US" sz="2800" dirty="0"/>
              <a:t>			}</a:t>
            </a:r>
          </a:p>
          <a:p>
            <a:pPr defTabSz="457200"/>
            <a:r>
              <a:rPr lang="en-US" sz="2800" dirty="0"/>
              <a:t>			</a:t>
            </a:r>
            <a:r>
              <a:rPr lang="en-US" sz="2800" dirty="0" err="1"/>
              <a:t>System.out.println</a:t>
            </a:r>
            <a:r>
              <a:rPr lang="en-US" sz="2800" dirty="0"/>
              <a:t>();</a:t>
            </a:r>
          </a:p>
          <a:p>
            <a:pPr defTabSz="457200"/>
            <a:r>
              <a:rPr lang="en-US" sz="2800" dirty="0"/>
              <a:t>		}</a:t>
            </a:r>
            <a:endParaRPr sz="28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63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5</a:t>
            </a:r>
            <a:endParaRPr dirty="0"/>
          </a:p>
        </p:txBody>
      </p:sp>
      <p:grpSp>
        <p:nvGrpSpPr>
          <p:cNvPr id="14" name="모서리가 둥근 직사각형 11"/>
          <p:cNvGrpSpPr/>
          <p:nvPr/>
        </p:nvGrpSpPr>
        <p:grpSpPr>
          <a:xfrm>
            <a:off x="6309161" y="1708532"/>
            <a:ext cx="990603" cy="443243"/>
            <a:chOff x="0" y="-1"/>
            <a:chExt cx="990601" cy="443241"/>
          </a:xfrm>
        </p:grpSpPr>
        <p:sp>
          <p:nvSpPr>
            <p:cNvPr id="15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7" name="모서리가 둥근 직사각형 12"/>
          <p:cNvSpPr/>
          <p:nvPr/>
        </p:nvSpPr>
        <p:spPr>
          <a:xfrm>
            <a:off x="72870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8" name="모서리가 둥근 직사각형 13"/>
          <p:cNvSpPr/>
          <p:nvPr/>
        </p:nvSpPr>
        <p:spPr>
          <a:xfrm>
            <a:off x="82776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9" name="TextBox 5"/>
          <p:cNvSpPr txBox="1"/>
          <p:nvPr/>
        </p:nvSpPr>
        <p:spPr>
          <a:xfrm>
            <a:off x="1173862" y="3646553"/>
            <a:ext cx="393793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4</a:t>
            </a:r>
            <a:r>
              <a:rPr dirty="0" smtClean="0"/>
              <a:t>) </a:t>
            </a:r>
            <a:r>
              <a:rPr lang="en-US" altLang="ko-KR" dirty="0" err="1"/>
              <a:t>int</a:t>
            </a:r>
            <a:r>
              <a:rPr lang="en-US" altLang="ko-KR" dirty="0"/>
              <a:t>[] a ={34,55,23,56,34,45,34};</a:t>
            </a:r>
          </a:p>
          <a:p>
            <a:r>
              <a:rPr lang="en-US" altLang="ko-KR" dirty="0"/>
              <a:t>40</a:t>
            </a:r>
            <a:r>
              <a:rPr lang="ko-KR" altLang="en-US" dirty="0"/>
              <a:t>보다 큰 수는 모두 몇개인가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0" name="모서리가 둥근 직사각형 8"/>
          <p:cNvSpPr/>
          <p:nvPr/>
        </p:nvSpPr>
        <p:spPr>
          <a:xfrm>
            <a:off x="911424" y="3421908"/>
            <a:ext cx="4392488" cy="1022250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9" t="4420" r="26909" b="45851"/>
          <a:stretch/>
        </p:blipFill>
        <p:spPr>
          <a:xfrm>
            <a:off x="6312023" y="2039535"/>
            <a:ext cx="5250839" cy="369199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8" r="6103"/>
          <a:stretch/>
        </p:blipFill>
        <p:spPr>
          <a:xfrm>
            <a:off x="6309161" y="5731531"/>
            <a:ext cx="5253701" cy="73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4503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5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5</a:t>
            </a:r>
            <a:endParaRPr dirty="0"/>
          </a:p>
        </p:txBody>
      </p:sp>
      <p:sp>
        <p:nvSpPr>
          <p:cNvPr id="17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9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0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1" name="TextBox 5"/>
          <p:cNvSpPr txBox="1"/>
          <p:nvPr/>
        </p:nvSpPr>
        <p:spPr>
          <a:xfrm>
            <a:off x="1173862" y="3646553"/>
            <a:ext cx="393793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4</a:t>
            </a:r>
            <a:r>
              <a:rPr dirty="0" smtClean="0"/>
              <a:t>) </a:t>
            </a:r>
            <a:r>
              <a:rPr lang="en-US" altLang="ko-KR" dirty="0" err="1"/>
              <a:t>int</a:t>
            </a:r>
            <a:r>
              <a:rPr lang="en-US" altLang="ko-KR" dirty="0"/>
              <a:t>[] a ={34,55,23,56,34,45,34};</a:t>
            </a:r>
          </a:p>
          <a:p>
            <a:r>
              <a:rPr lang="en-US" altLang="ko-KR" dirty="0"/>
              <a:t>40</a:t>
            </a:r>
            <a:r>
              <a:rPr lang="ko-KR" altLang="en-US" dirty="0"/>
              <a:t>보다 큰 수는 모두 몇개인가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12" name="모서리가 둥근 직사각형 8"/>
          <p:cNvSpPr/>
          <p:nvPr/>
        </p:nvSpPr>
        <p:spPr>
          <a:xfrm>
            <a:off x="911424" y="3421908"/>
            <a:ext cx="4392488" cy="1022250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099" y="2086125"/>
            <a:ext cx="5321301" cy="422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2605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5</a:t>
            </a:r>
            <a:endParaRPr dirty="0"/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38" name="TextBox 5"/>
          <p:cNvSpPr txBox="1"/>
          <p:nvPr/>
        </p:nvSpPr>
        <p:spPr>
          <a:xfrm>
            <a:off x="885831" y="2775411"/>
            <a:ext cx="4263343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3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  <a:endParaRPr dirty="0"/>
          </a:p>
        </p:txBody>
      </p:sp>
      <p:sp>
        <p:nvSpPr>
          <p:cNvPr id="39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831" y="2242768"/>
            <a:ext cx="5363280" cy="269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76256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5</a:t>
            </a:r>
            <a:endParaRPr dirty="0"/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264242"/>
            <a:ext cx="5040846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smtClean="0"/>
              <a:t>이혜민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세 명의 코드 방식이 동일하므로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콘솔 출력 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가독성을</a:t>
            </a:r>
            <a:r>
              <a:rPr lang="ko-KR" altLang="en-US" dirty="0" smtClean="0"/>
              <a:t> 높인 코드를 채택하였다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9" t="4420" r="26909" b="45851"/>
          <a:stretch/>
        </p:blipFill>
        <p:spPr>
          <a:xfrm>
            <a:off x="407368" y="1583002"/>
            <a:ext cx="5250839" cy="36919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8" r="6103"/>
          <a:stretch/>
        </p:blipFill>
        <p:spPr>
          <a:xfrm>
            <a:off x="404506" y="5274998"/>
            <a:ext cx="5253701" cy="73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5700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5</a:t>
            </a:r>
            <a:endParaRPr dirty="0"/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982311" y="1933541"/>
            <a:ext cx="10227377" cy="397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ctr">
            <a:spAutoFit/>
          </a:bodyPr>
          <a:lstStyle/>
          <a:p>
            <a:pPr defTabSz="457200"/>
            <a:r>
              <a:rPr lang="en-US" sz="2800" dirty="0" err="1"/>
              <a:t>int</a:t>
            </a:r>
            <a:r>
              <a:rPr lang="en-US" sz="2800" dirty="0"/>
              <a:t>[] a = {34,55,23,56,34,45,34} ;</a:t>
            </a:r>
          </a:p>
          <a:p>
            <a:pPr defTabSz="457200"/>
            <a:r>
              <a:rPr lang="en-US" sz="2800" dirty="0"/>
              <a:t>		</a:t>
            </a:r>
            <a:r>
              <a:rPr lang="en-US" sz="2800" dirty="0" err="1"/>
              <a:t>int</a:t>
            </a:r>
            <a:r>
              <a:rPr lang="en-US" sz="2800" dirty="0"/>
              <a:t> count = 0 ;</a:t>
            </a:r>
          </a:p>
          <a:p>
            <a:pPr defTabSz="457200"/>
            <a:r>
              <a:rPr lang="en-US" sz="2800" dirty="0"/>
              <a:t>		</a:t>
            </a:r>
          </a:p>
          <a:p>
            <a:pPr defTabSz="457200"/>
            <a:r>
              <a:rPr lang="en-US" sz="2800" dirty="0"/>
              <a:t>		for (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 = 0 ; </a:t>
            </a:r>
            <a:r>
              <a:rPr lang="en-US" sz="2800" dirty="0" err="1"/>
              <a:t>i</a:t>
            </a:r>
            <a:r>
              <a:rPr lang="en-US" sz="2800" dirty="0"/>
              <a:t> &lt; </a:t>
            </a:r>
            <a:r>
              <a:rPr lang="en-US" sz="2800" dirty="0" err="1"/>
              <a:t>a.length</a:t>
            </a:r>
            <a:r>
              <a:rPr lang="en-US" sz="2800" dirty="0"/>
              <a:t> ; </a:t>
            </a:r>
            <a:r>
              <a:rPr lang="en-US" sz="2800" dirty="0" err="1"/>
              <a:t>i</a:t>
            </a:r>
            <a:r>
              <a:rPr lang="en-US" sz="2800" dirty="0"/>
              <a:t>++) {</a:t>
            </a:r>
          </a:p>
          <a:p>
            <a:pPr defTabSz="457200"/>
            <a:r>
              <a:rPr lang="en-US" sz="2800" dirty="0"/>
              <a:t>			if (a[</a:t>
            </a:r>
            <a:r>
              <a:rPr lang="en-US" sz="2800" dirty="0" err="1"/>
              <a:t>i</a:t>
            </a:r>
            <a:r>
              <a:rPr lang="en-US" sz="2800" dirty="0"/>
              <a:t>] &gt; 40) {</a:t>
            </a:r>
          </a:p>
          <a:p>
            <a:pPr defTabSz="457200"/>
            <a:r>
              <a:rPr lang="en-US" sz="2800" dirty="0"/>
              <a:t>				count++ ;</a:t>
            </a:r>
          </a:p>
          <a:p>
            <a:pPr defTabSz="457200"/>
            <a:r>
              <a:rPr lang="en-US" sz="2800" dirty="0"/>
              <a:t>			}</a:t>
            </a:r>
          </a:p>
          <a:p>
            <a:pPr defTabSz="457200"/>
            <a:r>
              <a:rPr lang="en-US" sz="2800" dirty="0"/>
              <a:t>		}</a:t>
            </a:r>
          </a:p>
          <a:p>
            <a:pPr defTabSz="457200"/>
            <a:r>
              <a:rPr lang="en-US" sz="2800" dirty="0"/>
              <a:t>		</a:t>
            </a:r>
            <a:r>
              <a:rPr lang="en-US" sz="2800" dirty="0" err="1"/>
              <a:t>System.out.println</a:t>
            </a:r>
            <a:r>
              <a:rPr lang="en-US" sz="2800" dirty="0"/>
              <a:t>("40</a:t>
            </a:r>
            <a:r>
              <a:rPr lang="ko-KR" altLang="en-US" sz="2800" dirty="0"/>
              <a:t>보다 큰 수는 모두 </a:t>
            </a:r>
            <a:r>
              <a:rPr lang="en-US" altLang="ko-KR" sz="2800" dirty="0"/>
              <a:t>" + </a:t>
            </a:r>
            <a:r>
              <a:rPr lang="en-US" sz="2800" dirty="0"/>
              <a:t>count + "</a:t>
            </a:r>
            <a:r>
              <a:rPr lang="ko-KR" altLang="en-US" sz="2800" dirty="0"/>
              <a:t>개 이다</a:t>
            </a:r>
            <a:r>
              <a:rPr lang="en-US" altLang="ko-KR" sz="2800" dirty="0"/>
              <a:t>.");</a:t>
            </a:r>
            <a:endParaRPr sz="28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185900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63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</a:t>
            </a:r>
            <a:endParaRPr dirty="0"/>
          </a:p>
        </p:txBody>
      </p:sp>
      <p:grpSp>
        <p:nvGrpSpPr>
          <p:cNvPr id="14" name="모서리가 둥근 직사각형 11"/>
          <p:cNvGrpSpPr/>
          <p:nvPr/>
        </p:nvGrpSpPr>
        <p:grpSpPr>
          <a:xfrm>
            <a:off x="6309161" y="1708532"/>
            <a:ext cx="990603" cy="443243"/>
            <a:chOff x="0" y="-1"/>
            <a:chExt cx="990601" cy="443241"/>
          </a:xfrm>
        </p:grpSpPr>
        <p:sp>
          <p:nvSpPr>
            <p:cNvPr id="15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7" name="모서리가 둥근 직사각형 12"/>
          <p:cNvSpPr/>
          <p:nvPr/>
        </p:nvSpPr>
        <p:spPr>
          <a:xfrm>
            <a:off x="72870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8" name="모서리가 둥근 직사각형 13"/>
          <p:cNvSpPr/>
          <p:nvPr/>
        </p:nvSpPr>
        <p:spPr>
          <a:xfrm>
            <a:off x="8277661" y="170853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9" name="TextBox 5"/>
          <p:cNvSpPr txBox="1"/>
          <p:nvPr/>
        </p:nvSpPr>
        <p:spPr>
          <a:xfrm>
            <a:off x="399594" y="2706888"/>
            <a:ext cx="5382239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6)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a ={34,55,23,56,34,45,34};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b ={36,49};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배열의 값보다 큰 값이 </a:t>
            </a:r>
            <a:r>
              <a:rPr lang="en-US" altLang="ko-KR" dirty="0"/>
              <a:t>a </a:t>
            </a:r>
            <a:r>
              <a:rPr lang="ko-KR" altLang="en-US" dirty="0"/>
              <a:t>배열의 값에 모두 몇개가 있는가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각각 </a:t>
            </a:r>
            <a:r>
              <a:rPr lang="ko-KR" altLang="en-US" dirty="0" err="1"/>
              <a:t>카운팅</a:t>
            </a:r>
            <a:r>
              <a:rPr lang="ko-KR" altLang="en-US" dirty="0"/>
              <a:t> 하시오 </a:t>
            </a:r>
          </a:p>
          <a:p>
            <a:r>
              <a:rPr lang="ko-KR" altLang="en-US" dirty="0"/>
              <a:t>출력은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a </a:t>
            </a:r>
            <a:r>
              <a:rPr lang="ko-KR" altLang="en-US" dirty="0"/>
              <a:t>배열의 값에는  </a:t>
            </a:r>
            <a:r>
              <a:rPr lang="en-US" altLang="ko-KR" dirty="0"/>
              <a:t>36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a </a:t>
            </a:r>
            <a:r>
              <a:rPr lang="ko-KR" altLang="en-US" dirty="0"/>
              <a:t>배열의 값에는  </a:t>
            </a:r>
            <a:r>
              <a:rPr lang="en-US" altLang="ko-KR" dirty="0"/>
              <a:t>49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20" name="모서리가 둥근 직사각형 8"/>
          <p:cNvSpPr/>
          <p:nvPr/>
        </p:nvSpPr>
        <p:spPr>
          <a:xfrm>
            <a:off x="259423" y="2564904"/>
            <a:ext cx="5662582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4" t="21393" r="4905"/>
          <a:stretch/>
        </p:blipFill>
        <p:spPr>
          <a:xfrm>
            <a:off x="6309161" y="2100922"/>
            <a:ext cx="5475509" cy="449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67073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10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09" name="모서리가 둥근 직사각형 11"/>
          <p:cNvGrpSpPr/>
          <p:nvPr/>
        </p:nvGrpSpPr>
        <p:grpSpPr>
          <a:xfrm>
            <a:off x="6279815" y="1505525"/>
            <a:ext cx="990603" cy="443243"/>
            <a:chOff x="0" y="-1"/>
            <a:chExt cx="990601" cy="443241"/>
          </a:xfrm>
        </p:grpSpPr>
        <p:sp>
          <p:nvSpPr>
            <p:cNvPr id="107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10" name="모서리가 둥근 직사각형 12"/>
          <p:cNvSpPr/>
          <p:nvPr/>
        </p:nvSpPr>
        <p:spPr>
          <a:xfrm>
            <a:off x="7257715" y="1505526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11" name="모서리가 둥근 직사각형 13"/>
          <p:cNvSpPr/>
          <p:nvPr/>
        </p:nvSpPr>
        <p:spPr>
          <a:xfrm>
            <a:off x="8248315" y="1505526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16" name="TextBox 5"/>
          <p:cNvSpPr txBox="1"/>
          <p:nvPr/>
        </p:nvSpPr>
        <p:spPr>
          <a:xfrm>
            <a:off x="901920" y="2723058"/>
            <a:ext cx="4221664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1*1=1  </a:t>
            </a:r>
            <a:r>
              <a:rPr lang="en-US" altLang="ko-KR" dirty="0"/>
              <a:t>1*2=2   1*3=3</a:t>
            </a:r>
          </a:p>
          <a:p>
            <a:r>
              <a:rPr lang="en-US" altLang="ko-KR" dirty="0"/>
              <a:t>2*1=2  2*2=4   2*3=6</a:t>
            </a:r>
          </a:p>
          <a:p>
            <a:r>
              <a:rPr lang="en-US" altLang="ko-KR" dirty="0"/>
              <a:t>3*1=3  3*2=6   3*3=9</a:t>
            </a:r>
          </a:p>
          <a:p>
            <a:r>
              <a:rPr lang="en-US" altLang="ko-KR" dirty="0"/>
              <a:t>4*1=4  4*2=8   4*3=12</a:t>
            </a:r>
            <a:endParaRPr dirty="0"/>
          </a:p>
        </p:txBody>
      </p:sp>
      <p:sp>
        <p:nvSpPr>
          <p:cNvPr id="117" name="모서리가 둥근 직사각형 8"/>
          <p:cNvSpPr/>
          <p:nvPr/>
        </p:nvSpPr>
        <p:spPr>
          <a:xfrm>
            <a:off x="623392" y="2550766"/>
            <a:ext cx="4788223" cy="1756467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" t="3484" r="27452" b="55286"/>
          <a:stretch/>
        </p:blipFill>
        <p:spPr>
          <a:xfrm>
            <a:off x="6279680" y="1893871"/>
            <a:ext cx="5400682" cy="319131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73" r="8125"/>
          <a:stretch/>
        </p:blipFill>
        <p:spPr>
          <a:xfrm>
            <a:off x="6279680" y="5066560"/>
            <a:ext cx="5400682" cy="102850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5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</a:t>
            </a:r>
            <a:endParaRPr dirty="0"/>
          </a:p>
        </p:txBody>
      </p:sp>
      <p:sp>
        <p:nvSpPr>
          <p:cNvPr id="17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9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0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399594" y="2706888"/>
            <a:ext cx="5382239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6)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a ={34,55,23,56,34,45,34};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b ={36,49};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배열의 값보다 큰 값이 </a:t>
            </a:r>
            <a:r>
              <a:rPr lang="en-US" altLang="ko-KR" dirty="0"/>
              <a:t>a </a:t>
            </a:r>
            <a:r>
              <a:rPr lang="ko-KR" altLang="en-US" dirty="0"/>
              <a:t>배열의 값에 모두 몇개가 있는가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각각 </a:t>
            </a:r>
            <a:r>
              <a:rPr lang="ko-KR" altLang="en-US" dirty="0" err="1"/>
              <a:t>카운팅</a:t>
            </a:r>
            <a:r>
              <a:rPr lang="ko-KR" altLang="en-US" dirty="0"/>
              <a:t> 하시오 </a:t>
            </a:r>
          </a:p>
          <a:p>
            <a:r>
              <a:rPr lang="ko-KR" altLang="en-US" dirty="0"/>
              <a:t>출력은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a </a:t>
            </a:r>
            <a:r>
              <a:rPr lang="ko-KR" altLang="en-US" dirty="0"/>
              <a:t>배열의 값에는  </a:t>
            </a:r>
            <a:r>
              <a:rPr lang="en-US" altLang="ko-KR" dirty="0"/>
              <a:t>36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a </a:t>
            </a:r>
            <a:r>
              <a:rPr lang="ko-KR" altLang="en-US" dirty="0"/>
              <a:t>배열의 값에는  </a:t>
            </a:r>
            <a:r>
              <a:rPr lang="en-US" altLang="ko-KR" dirty="0"/>
              <a:t>49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4" name="모서리가 둥근 직사각형 8"/>
          <p:cNvSpPr/>
          <p:nvPr/>
        </p:nvSpPr>
        <p:spPr>
          <a:xfrm>
            <a:off x="259423" y="2564904"/>
            <a:ext cx="5662582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099" y="2084996"/>
            <a:ext cx="5684563" cy="415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5840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</a:t>
            </a:r>
            <a:endParaRPr dirty="0"/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2" name="TextBox 5"/>
          <p:cNvSpPr txBox="1"/>
          <p:nvPr/>
        </p:nvSpPr>
        <p:spPr>
          <a:xfrm>
            <a:off x="399594" y="2706888"/>
            <a:ext cx="5382239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6)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a ={34,55,23,56,34,45,34};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b ={36,49};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배열의 값보다 큰 값이 </a:t>
            </a:r>
            <a:r>
              <a:rPr lang="en-US" altLang="ko-KR" dirty="0"/>
              <a:t>a </a:t>
            </a:r>
            <a:r>
              <a:rPr lang="ko-KR" altLang="en-US" dirty="0"/>
              <a:t>배열의 값에 모두 몇개가 있는가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각각 </a:t>
            </a:r>
            <a:r>
              <a:rPr lang="ko-KR" altLang="en-US" dirty="0" err="1"/>
              <a:t>카운팅</a:t>
            </a:r>
            <a:r>
              <a:rPr lang="ko-KR" altLang="en-US" dirty="0"/>
              <a:t> 하시오 </a:t>
            </a:r>
          </a:p>
          <a:p>
            <a:r>
              <a:rPr lang="ko-KR" altLang="en-US" dirty="0"/>
              <a:t>출력은</a:t>
            </a:r>
          </a:p>
          <a:p>
            <a:r>
              <a:rPr lang="ko-KR" altLang="en-US" dirty="0"/>
              <a:t> </a:t>
            </a:r>
            <a:r>
              <a:rPr lang="en-US" altLang="ko-KR" dirty="0"/>
              <a:t>a </a:t>
            </a:r>
            <a:r>
              <a:rPr lang="ko-KR" altLang="en-US" dirty="0"/>
              <a:t>배열의 값에는  </a:t>
            </a:r>
            <a:r>
              <a:rPr lang="en-US" altLang="ko-KR" dirty="0"/>
              <a:t>36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a </a:t>
            </a:r>
            <a:r>
              <a:rPr lang="ko-KR" altLang="en-US" dirty="0"/>
              <a:t>배열의 값에는  </a:t>
            </a:r>
            <a:r>
              <a:rPr lang="en-US" altLang="ko-KR" dirty="0"/>
              <a:t>49</a:t>
            </a:r>
            <a:r>
              <a:rPr lang="ko-KR" altLang="en-US" dirty="0"/>
              <a:t>번호 보다 큰 숫자가 </a:t>
            </a:r>
            <a:r>
              <a:rPr lang="en-US" altLang="ko-KR" dirty="0"/>
              <a:t>?? </a:t>
            </a:r>
            <a:r>
              <a:rPr lang="ko-KR" altLang="en-US" dirty="0"/>
              <a:t>개 있습니다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3" name="모서리가 둥근 직사각형 8"/>
          <p:cNvSpPr/>
          <p:nvPr/>
        </p:nvSpPr>
        <p:spPr>
          <a:xfrm>
            <a:off x="259423" y="2564904"/>
            <a:ext cx="5662582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" t="21376" r="3656"/>
          <a:stretch/>
        </p:blipFill>
        <p:spPr>
          <a:xfrm>
            <a:off x="6266717" y="2204864"/>
            <a:ext cx="5566389" cy="410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509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</a:t>
            </a:r>
            <a:endParaRPr dirty="0"/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125743"/>
            <a:ext cx="504084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이중 </a:t>
            </a:r>
            <a:r>
              <a:rPr lang="en-US" altLang="ko-KR" dirty="0" smtClean="0"/>
              <a:t>for</a:t>
            </a:r>
            <a:r>
              <a:rPr lang="ko-KR" altLang="en-US" dirty="0" smtClean="0"/>
              <a:t>문을 사용하여 배열의 길이가 달라져도</a:t>
            </a:r>
            <a:endParaRPr lang="en-US" altLang="ko-KR" dirty="0" smtClean="0"/>
          </a:p>
          <a:p>
            <a:pPr algn="ctr"/>
            <a:r>
              <a:rPr lang="en-US" dirty="0" smtClean="0"/>
              <a:t>if</a:t>
            </a:r>
            <a:r>
              <a:rPr lang="ko-KR" altLang="en-US" dirty="0" smtClean="0"/>
              <a:t>문을 사용하지 않고도 결과값을 출력할 수 있고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소스 길이가 짧은 코드를 채택하였다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" t="21376" r="3656"/>
          <a:stretch/>
        </p:blipFill>
        <p:spPr>
          <a:xfrm>
            <a:off x="342286" y="1812176"/>
            <a:ext cx="5566389" cy="410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95516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6</a:t>
            </a:r>
            <a:endParaRPr dirty="0"/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982311" y="1871985"/>
            <a:ext cx="10227377" cy="4093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ctr">
            <a:spAutoFit/>
          </a:bodyPr>
          <a:lstStyle/>
          <a:p>
            <a:pPr defTabSz="457200"/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cnt</a:t>
            </a:r>
            <a:r>
              <a:rPr lang="en-US" sz="2000" dirty="0"/>
              <a:t>=0;</a:t>
            </a:r>
          </a:p>
          <a:p>
            <a:pPr defTabSz="457200"/>
            <a:r>
              <a:rPr lang="en-US" sz="2000" dirty="0"/>
              <a:t>		</a:t>
            </a:r>
            <a:r>
              <a:rPr lang="en-US" sz="2000" dirty="0" err="1"/>
              <a:t>int</a:t>
            </a:r>
            <a:r>
              <a:rPr lang="en-US" sz="2000" dirty="0"/>
              <a:t>[] a ={34,55,23,56,34,45,34};</a:t>
            </a:r>
          </a:p>
          <a:p>
            <a:pPr defTabSz="457200"/>
            <a:r>
              <a:rPr lang="en-US" sz="2000" dirty="0"/>
              <a:t>		</a:t>
            </a:r>
            <a:r>
              <a:rPr lang="en-US" sz="2000" dirty="0" err="1"/>
              <a:t>int</a:t>
            </a:r>
            <a:r>
              <a:rPr lang="en-US" sz="2000" dirty="0"/>
              <a:t>[] b ={36,49};</a:t>
            </a:r>
          </a:p>
          <a:p>
            <a:pPr defTabSz="457200"/>
            <a:r>
              <a:rPr lang="en-US" sz="2000" dirty="0"/>
              <a:t>		for(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=0; </a:t>
            </a:r>
            <a:r>
              <a:rPr lang="en-US" sz="2000" dirty="0" err="1"/>
              <a:t>i</a:t>
            </a:r>
            <a:r>
              <a:rPr lang="en-US" sz="2000" dirty="0"/>
              <a:t>&lt;2; </a:t>
            </a:r>
            <a:r>
              <a:rPr lang="en-US" sz="2000" dirty="0" err="1"/>
              <a:t>i</a:t>
            </a:r>
            <a:r>
              <a:rPr lang="en-US" sz="2000" dirty="0"/>
              <a:t>++) {</a:t>
            </a:r>
          </a:p>
          <a:p>
            <a:pPr defTabSz="457200"/>
            <a:r>
              <a:rPr lang="en-US" sz="2000" dirty="0"/>
              <a:t>			for(</a:t>
            </a:r>
            <a:r>
              <a:rPr lang="en-US" sz="2000" dirty="0" err="1"/>
              <a:t>int</a:t>
            </a:r>
            <a:r>
              <a:rPr lang="en-US" sz="2000" dirty="0"/>
              <a:t> j=0; j&lt;7; </a:t>
            </a:r>
            <a:r>
              <a:rPr lang="en-US" sz="2000" dirty="0" err="1"/>
              <a:t>j++</a:t>
            </a:r>
            <a:r>
              <a:rPr lang="en-US" sz="2000" dirty="0"/>
              <a:t>) {</a:t>
            </a:r>
          </a:p>
          <a:p>
            <a:pPr defTabSz="457200"/>
            <a:r>
              <a:rPr lang="en-US" sz="2000" dirty="0"/>
              <a:t>					if(b[</a:t>
            </a:r>
            <a:r>
              <a:rPr lang="en-US" sz="2000" dirty="0" err="1"/>
              <a:t>i</a:t>
            </a:r>
            <a:r>
              <a:rPr lang="en-US" sz="2000" dirty="0"/>
              <a:t>]&lt;a[j]) {</a:t>
            </a:r>
          </a:p>
          <a:p>
            <a:pPr defTabSz="457200"/>
            <a:r>
              <a:rPr lang="en-US" sz="2000" dirty="0"/>
              <a:t>						</a:t>
            </a:r>
            <a:r>
              <a:rPr lang="en-US" sz="2000" dirty="0" err="1"/>
              <a:t>cnt</a:t>
            </a:r>
            <a:r>
              <a:rPr lang="en-US" sz="2000" dirty="0"/>
              <a:t>++;</a:t>
            </a:r>
          </a:p>
          <a:p>
            <a:pPr defTabSz="457200"/>
            <a:r>
              <a:rPr lang="en-US" sz="2000" dirty="0"/>
              <a:t>					}	</a:t>
            </a:r>
          </a:p>
          <a:p>
            <a:pPr defTabSz="457200"/>
            <a:r>
              <a:rPr lang="en-US" sz="2000" dirty="0"/>
              <a:t>					</a:t>
            </a:r>
          </a:p>
          <a:p>
            <a:pPr defTabSz="457200"/>
            <a:r>
              <a:rPr lang="en-US" sz="2000" dirty="0"/>
              <a:t>			}</a:t>
            </a:r>
          </a:p>
          <a:p>
            <a:pPr defTabSz="457200"/>
            <a:r>
              <a:rPr lang="en-US" sz="2000" dirty="0"/>
              <a:t>			</a:t>
            </a:r>
            <a:r>
              <a:rPr lang="en-US" sz="2000" dirty="0" err="1"/>
              <a:t>System.out.println</a:t>
            </a:r>
            <a:r>
              <a:rPr lang="en-US" sz="2000" dirty="0"/>
              <a:t>("a </a:t>
            </a:r>
            <a:r>
              <a:rPr lang="ko-KR" altLang="en-US" sz="2000" dirty="0"/>
              <a:t>배열의 값에는</a:t>
            </a:r>
            <a:r>
              <a:rPr lang="en-US" altLang="ko-KR" sz="2000" dirty="0"/>
              <a:t>"+ </a:t>
            </a:r>
            <a:r>
              <a:rPr lang="en-US" sz="2000" dirty="0"/>
              <a:t>b[</a:t>
            </a:r>
            <a:r>
              <a:rPr lang="en-US" sz="2000" dirty="0" err="1"/>
              <a:t>i</a:t>
            </a:r>
            <a:r>
              <a:rPr lang="en-US" sz="2000" dirty="0"/>
              <a:t>]+"</a:t>
            </a:r>
            <a:r>
              <a:rPr lang="ko-KR" altLang="en-US" sz="2000" dirty="0"/>
              <a:t>보다 큰 숫자가 </a:t>
            </a:r>
            <a:r>
              <a:rPr lang="en-US" altLang="ko-KR" sz="2000" dirty="0"/>
              <a:t>"+</a:t>
            </a:r>
            <a:r>
              <a:rPr lang="en-US" sz="2000" dirty="0" err="1"/>
              <a:t>cnt</a:t>
            </a:r>
            <a:r>
              <a:rPr lang="en-US" sz="2000" dirty="0"/>
              <a:t>+"</a:t>
            </a:r>
            <a:r>
              <a:rPr lang="ko-KR" altLang="en-US" sz="2000" dirty="0"/>
              <a:t>개 있습니다</a:t>
            </a:r>
            <a:r>
              <a:rPr lang="en-US" altLang="ko-KR" sz="2000" dirty="0"/>
              <a:t>.");</a:t>
            </a:r>
          </a:p>
          <a:p>
            <a:pPr defTabSz="457200"/>
            <a:r>
              <a:rPr lang="en-US" altLang="ko-KR" sz="2000" dirty="0"/>
              <a:t>			</a:t>
            </a:r>
            <a:r>
              <a:rPr lang="en-US" sz="2000" dirty="0" err="1"/>
              <a:t>cnt</a:t>
            </a:r>
            <a:r>
              <a:rPr lang="en-US" sz="2000" dirty="0"/>
              <a:t>=0;</a:t>
            </a:r>
          </a:p>
          <a:p>
            <a:pPr defTabSz="457200"/>
            <a:r>
              <a:rPr lang="en-US" sz="2000" dirty="0"/>
              <a:t>		}</a:t>
            </a:r>
            <a:endParaRPr sz="20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119533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5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17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9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0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1" name="TextBox 5"/>
          <p:cNvSpPr txBox="1"/>
          <p:nvPr/>
        </p:nvSpPr>
        <p:spPr>
          <a:xfrm>
            <a:off x="619547" y="2706888"/>
            <a:ext cx="5096904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7</a:t>
            </a:r>
            <a:r>
              <a:rPr lang="en-US" dirty="0" smtClean="0"/>
              <a:t>)</a:t>
            </a:r>
          </a:p>
          <a:p>
            <a:r>
              <a:rPr lang="ko-KR" altLang="en-US" dirty="0"/>
              <a:t>거스름돈 구하기   </a:t>
            </a:r>
            <a:r>
              <a:rPr lang="en-US" altLang="ko-KR" dirty="0"/>
              <a:t>10000</a:t>
            </a:r>
            <a:r>
              <a:rPr lang="ko-KR" altLang="en-US" dirty="0"/>
              <a:t>원짜리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1000</a:t>
            </a:r>
            <a:r>
              <a:rPr lang="ko-KR" altLang="en-US" dirty="0"/>
              <a:t>원짜리 </a:t>
            </a:r>
            <a:r>
              <a:rPr lang="en-US" altLang="ko-KR" dirty="0"/>
              <a:t>0 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en-US" altLang="ko-KR" dirty="0" smtClean="0"/>
              <a:t>, </a:t>
            </a:r>
            <a:r>
              <a:rPr lang="en-US" altLang="ko-KR" dirty="0"/>
              <a:t>100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ko-KR" altLang="en-US" dirty="0" smtClean="0"/>
              <a:t>조건 </a:t>
            </a:r>
            <a:r>
              <a:rPr lang="en-US" altLang="ko-KR" dirty="0"/>
              <a:t>: /</a:t>
            </a:r>
            <a:r>
              <a:rPr lang="ko-KR" altLang="en-US" dirty="0"/>
              <a:t>나 </a:t>
            </a:r>
            <a:r>
              <a:rPr lang="en-US" altLang="ko-KR" dirty="0"/>
              <a:t>%</a:t>
            </a:r>
            <a:r>
              <a:rPr lang="ko-KR" altLang="en-US" dirty="0"/>
              <a:t>연산자는 각각 최대 두 번씩 사용가능</a:t>
            </a:r>
          </a:p>
          <a:p>
            <a:r>
              <a:rPr lang="ko-KR" altLang="en-US" dirty="0" smtClean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거스름돈은 </a:t>
            </a:r>
            <a:r>
              <a:rPr lang="ko-KR" altLang="en-US" dirty="0" err="1"/>
              <a:t>만천원이</a:t>
            </a:r>
            <a:r>
              <a:rPr lang="ko-KR" altLang="en-US" dirty="0"/>
              <a:t> 최대 값이다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/>
              <a:t>int</a:t>
            </a:r>
            <a:r>
              <a:rPr lang="en-US" altLang="ko-KR" dirty="0"/>
              <a:t> money=4570;  // </a:t>
            </a:r>
            <a:r>
              <a:rPr lang="ko-KR" altLang="en-US" dirty="0"/>
              <a:t>가격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 pay = 10000;  //</a:t>
            </a:r>
            <a:r>
              <a:rPr lang="ko-KR" altLang="en-US" dirty="0" err="1"/>
              <a:t>지불금액</a:t>
            </a:r>
            <a:endParaRPr dirty="0"/>
          </a:p>
        </p:txBody>
      </p:sp>
      <p:sp>
        <p:nvSpPr>
          <p:cNvPr id="12" name="모서리가 둥근 직사각형 8"/>
          <p:cNvSpPr/>
          <p:nvPr/>
        </p:nvSpPr>
        <p:spPr>
          <a:xfrm>
            <a:off x="479376" y="2564904"/>
            <a:ext cx="5310086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2127616"/>
            <a:ext cx="5612120" cy="374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92143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2172665"/>
            <a:ext cx="5576900" cy="3920632"/>
          </a:xfrm>
          <a:prstGeom prst="rect">
            <a:avLst/>
          </a:prstGeom>
        </p:spPr>
      </p:pic>
      <p:sp>
        <p:nvSpPr>
          <p:cNvPr id="14" name="TextBox 5"/>
          <p:cNvSpPr txBox="1"/>
          <p:nvPr/>
        </p:nvSpPr>
        <p:spPr>
          <a:xfrm>
            <a:off x="619547" y="2706888"/>
            <a:ext cx="5096904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7</a:t>
            </a:r>
            <a:r>
              <a:rPr lang="en-US" dirty="0" smtClean="0"/>
              <a:t>)</a:t>
            </a:r>
          </a:p>
          <a:p>
            <a:r>
              <a:rPr lang="ko-KR" altLang="en-US" dirty="0"/>
              <a:t>거스름돈 구하기   </a:t>
            </a:r>
            <a:r>
              <a:rPr lang="en-US" altLang="ko-KR" dirty="0"/>
              <a:t>10000</a:t>
            </a:r>
            <a:r>
              <a:rPr lang="ko-KR" altLang="en-US" dirty="0"/>
              <a:t>원짜리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1000</a:t>
            </a:r>
            <a:r>
              <a:rPr lang="ko-KR" altLang="en-US" dirty="0"/>
              <a:t>원짜리 </a:t>
            </a:r>
            <a:r>
              <a:rPr lang="en-US" altLang="ko-KR" dirty="0"/>
              <a:t>0 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en-US" altLang="ko-KR" dirty="0" smtClean="0"/>
              <a:t>, </a:t>
            </a:r>
            <a:r>
              <a:rPr lang="en-US" altLang="ko-KR" dirty="0"/>
              <a:t>100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ko-KR" altLang="en-US" dirty="0" smtClean="0"/>
              <a:t>조건 </a:t>
            </a:r>
            <a:r>
              <a:rPr lang="en-US" altLang="ko-KR" dirty="0"/>
              <a:t>: /</a:t>
            </a:r>
            <a:r>
              <a:rPr lang="ko-KR" altLang="en-US" dirty="0"/>
              <a:t>나 </a:t>
            </a:r>
            <a:r>
              <a:rPr lang="en-US" altLang="ko-KR" dirty="0"/>
              <a:t>%</a:t>
            </a:r>
            <a:r>
              <a:rPr lang="ko-KR" altLang="en-US" dirty="0"/>
              <a:t>연산자는 각각 최대 두 번씩 사용가능</a:t>
            </a:r>
          </a:p>
          <a:p>
            <a:r>
              <a:rPr lang="ko-KR" altLang="en-US" dirty="0" smtClean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거스름돈은 </a:t>
            </a:r>
            <a:r>
              <a:rPr lang="ko-KR" altLang="en-US" dirty="0" err="1"/>
              <a:t>만천원이</a:t>
            </a:r>
            <a:r>
              <a:rPr lang="ko-KR" altLang="en-US" dirty="0"/>
              <a:t> 최대 값이다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/>
              <a:t>int</a:t>
            </a:r>
            <a:r>
              <a:rPr lang="en-US" altLang="ko-KR" dirty="0"/>
              <a:t> money=4570;  // </a:t>
            </a:r>
            <a:r>
              <a:rPr lang="ko-KR" altLang="en-US" dirty="0"/>
              <a:t>가격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 pay = 10000;  //</a:t>
            </a:r>
            <a:r>
              <a:rPr lang="ko-KR" altLang="en-US" dirty="0" err="1"/>
              <a:t>지불금액</a:t>
            </a:r>
            <a:endParaRPr dirty="0"/>
          </a:p>
        </p:txBody>
      </p:sp>
      <p:sp>
        <p:nvSpPr>
          <p:cNvPr id="15" name="모서리가 둥근 직사각형 8"/>
          <p:cNvSpPr/>
          <p:nvPr/>
        </p:nvSpPr>
        <p:spPr>
          <a:xfrm>
            <a:off x="479376" y="2564904"/>
            <a:ext cx="5310086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273306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7</a:t>
            </a:r>
            <a:endParaRPr dirty="0"/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402741"/>
            <a:ext cx="5040846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조건에 부합하는 코드를 채택했다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84" y="1904088"/>
            <a:ext cx="5576900" cy="392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908193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982311" y="1933540"/>
            <a:ext cx="10227377" cy="3970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ctr">
            <a:spAutoFit/>
          </a:bodyPr>
          <a:lstStyle/>
          <a:p>
            <a:pPr defTabSz="457200"/>
            <a:r>
              <a:rPr lang="en-US" sz="2800" dirty="0" err="1"/>
              <a:t>int</a:t>
            </a:r>
            <a:r>
              <a:rPr lang="en-US" sz="2800" dirty="0"/>
              <a:t> money=4570; </a:t>
            </a:r>
          </a:p>
          <a:p>
            <a:pPr defTabSz="457200"/>
            <a:r>
              <a:rPr lang="en-US" sz="2800" dirty="0"/>
              <a:t>		</a:t>
            </a:r>
            <a:r>
              <a:rPr lang="en-US" sz="2800" dirty="0" err="1"/>
              <a:t>int</a:t>
            </a:r>
            <a:r>
              <a:rPr lang="en-US" sz="2800" dirty="0"/>
              <a:t> pay = 10000; </a:t>
            </a:r>
          </a:p>
          <a:p>
            <a:pPr defTabSz="457200"/>
            <a:r>
              <a:rPr lang="en-US" sz="2800" dirty="0"/>
              <a:t>		</a:t>
            </a:r>
            <a:r>
              <a:rPr lang="en-US" sz="2800" dirty="0" err="1"/>
              <a:t>int</a:t>
            </a:r>
            <a:r>
              <a:rPr lang="en-US" sz="2800" dirty="0"/>
              <a:t> charge= pay-money;</a:t>
            </a:r>
          </a:p>
          <a:p>
            <a:pPr defTabSz="457200"/>
            <a:endParaRPr lang="en-US" sz="2800" dirty="0"/>
          </a:p>
          <a:p>
            <a:pPr defTabSz="457200"/>
            <a:r>
              <a:rPr lang="en-US" sz="2800" dirty="0"/>
              <a:t>		for(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=10000; </a:t>
            </a:r>
            <a:r>
              <a:rPr lang="en-US" sz="2800" dirty="0" err="1"/>
              <a:t>i</a:t>
            </a:r>
            <a:r>
              <a:rPr lang="en-US" sz="2800" dirty="0"/>
              <a:t>&gt;0; </a:t>
            </a:r>
            <a:r>
              <a:rPr lang="en-US" sz="2800" dirty="0" err="1"/>
              <a:t>i</a:t>
            </a:r>
            <a:r>
              <a:rPr lang="en-US" sz="2800" dirty="0"/>
              <a:t>/=10) {</a:t>
            </a:r>
          </a:p>
          <a:p>
            <a:pPr defTabSz="457200"/>
            <a:r>
              <a:rPr lang="en-US" sz="2800" dirty="0"/>
              <a:t>			</a:t>
            </a:r>
            <a:r>
              <a:rPr lang="en-US" sz="2800" dirty="0" err="1"/>
              <a:t>int</a:t>
            </a:r>
            <a:r>
              <a:rPr lang="en-US" sz="2800" dirty="0"/>
              <a:t> a=charge/</a:t>
            </a:r>
            <a:r>
              <a:rPr lang="en-US" sz="2800" dirty="0" err="1"/>
              <a:t>i</a:t>
            </a:r>
            <a:r>
              <a:rPr lang="en-US" sz="2800" dirty="0"/>
              <a:t>;//a</a:t>
            </a:r>
            <a:r>
              <a:rPr lang="ko-KR" altLang="en-US" sz="2800" dirty="0"/>
              <a:t>는 앞자리</a:t>
            </a:r>
            <a:r>
              <a:rPr lang="en-US" altLang="ko-KR" sz="2800" dirty="0"/>
              <a:t>,</a:t>
            </a:r>
            <a:r>
              <a:rPr lang="ko-KR" altLang="en-US" sz="2800" dirty="0"/>
              <a:t>앞자리부터 </a:t>
            </a:r>
            <a:r>
              <a:rPr lang="ko-KR" altLang="en-US" sz="2800" dirty="0" err="1"/>
              <a:t>걸러냄</a:t>
            </a:r>
            <a:endParaRPr lang="ko-KR" altLang="en-US" sz="2800" dirty="0"/>
          </a:p>
          <a:p>
            <a:pPr defTabSz="457200"/>
            <a:r>
              <a:rPr lang="ko-KR" altLang="en-US" sz="2800" dirty="0"/>
              <a:t>			</a:t>
            </a:r>
            <a:r>
              <a:rPr lang="en-US" sz="2800" dirty="0"/>
              <a:t>charge= </a:t>
            </a:r>
            <a:r>
              <a:rPr lang="en-US" sz="2800" dirty="0" err="1"/>
              <a:t>charge%i</a:t>
            </a:r>
            <a:r>
              <a:rPr lang="en-US" sz="2800" dirty="0"/>
              <a:t>;</a:t>
            </a:r>
          </a:p>
          <a:p>
            <a:pPr defTabSz="457200"/>
            <a:r>
              <a:rPr lang="en-US" sz="2800" dirty="0"/>
              <a:t>			</a:t>
            </a:r>
            <a:r>
              <a:rPr lang="en-US" sz="2800" dirty="0" err="1"/>
              <a:t>System.out.print</a:t>
            </a:r>
            <a:r>
              <a:rPr lang="en-US" sz="2800" dirty="0"/>
              <a:t>(</a:t>
            </a:r>
            <a:r>
              <a:rPr lang="en-US" sz="2800" dirty="0" err="1"/>
              <a:t>i</a:t>
            </a:r>
            <a:r>
              <a:rPr lang="en-US" sz="2800" dirty="0"/>
              <a:t>+"</a:t>
            </a:r>
            <a:r>
              <a:rPr lang="ko-KR" altLang="en-US" sz="2800" dirty="0"/>
              <a:t>원짜리</a:t>
            </a:r>
            <a:r>
              <a:rPr lang="en-US" altLang="ko-KR" sz="2800" dirty="0"/>
              <a:t>"+</a:t>
            </a:r>
            <a:r>
              <a:rPr lang="en-US" sz="2800" dirty="0"/>
              <a:t>a+"</a:t>
            </a:r>
            <a:r>
              <a:rPr lang="ko-KR" altLang="en-US" sz="2800" dirty="0"/>
              <a:t>개</a:t>
            </a:r>
            <a:r>
              <a:rPr lang="en-US" altLang="ko-KR" sz="2800" dirty="0"/>
              <a:t>,");</a:t>
            </a:r>
          </a:p>
          <a:p>
            <a:pPr defTabSz="457200"/>
            <a:r>
              <a:rPr lang="en-US" altLang="ko-KR" sz="2800" dirty="0"/>
              <a:t>		}</a:t>
            </a:r>
            <a:endParaRPr sz="28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3334658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8</a:t>
            </a:r>
            <a:endParaRPr dirty="0"/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4" name="TextBox 5"/>
          <p:cNvSpPr txBox="1"/>
          <p:nvPr/>
        </p:nvSpPr>
        <p:spPr>
          <a:xfrm>
            <a:off x="549460" y="2845387"/>
            <a:ext cx="5183466" cy="2031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8)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[] pang={1,0,0,0,2,3,4,4,6,2,2,2,2,5</a:t>
            </a:r>
            <a:r>
              <a:rPr lang="en-US" altLang="ko-KR" dirty="0" smtClean="0"/>
              <a:t>} ;-</a:t>
            </a:r>
            <a:r>
              <a:rPr lang="ko-KR" altLang="en-US" dirty="0"/>
              <a:t>이중 </a:t>
            </a:r>
            <a:r>
              <a:rPr lang="en-US" altLang="ko-KR" dirty="0"/>
              <a:t>for  </a:t>
            </a:r>
            <a:r>
              <a:rPr lang="ko-KR" altLang="en-US" dirty="0"/>
              <a:t>사용</a:t>
            </a:r>
          </a:p>
          <a:p>
            <a:r>
              <a:rPr lang="ko-KR" altLang="en-US" dirty="0" err="1"/>
              <a:t>애니팡</a:t>
            </a:r>
            <a:r>
              <a:rPr lang="ko-KR" altLang="en-US" dirty="0"/>
              <a:t> 게임의 </a:t>
            </a:r>
            <a:r>
              <a:rPr lang="ko-KR" altLang="en-US" dirty="0" smtClean="0"/>
              <a:t>일부분이다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게임의 </a:t>
            </a:r>
            <a:r>
              <a:rPr lang="ko-KR" altLang="en-US" dirty="0"/>
              <a:t>캐릭터는 숫자로 구분한다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가로에 같은 캐릭터가 </a:t>
            </a:r>
            <a:r>
              <a:rPr lang="en-US" altLang="ko-KR" dirty="0"/>
              <a:t>3</a:t>
            </a:r>
            <a:r>
              <a:rPr lang="ko-KR" altLang="en-US" dirty="0"/>
              <a:t>개 이상이면 제거 대상이다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제거 대상 캐릭터 번호와 </a:t>
            </a:r>
            <a:r>
              <a:rPr lang="ko-KR" altLang="en-US" dirty="0" smtClean="0"/>
              <a:t>개수</a:t>
            </a:r>
            <a:endParaRPr lang="en-US" altLang="ko-KR" dirty="0" smtClean="0"/>
          </a:p>
          <a:p>
            <a:r>
              <a:rPr lang="en-US" altLang="ko-KR" dirty="0" smtClean="0"/>
              <a:t>, </a:t>
            </a:r>
            <a:r>
              <a:rPr lang="ko-KR" altLang="en-US" dirty="0" err="1"/>
              <a:t>시작위치</a:t>
            </a:r>
            <a:r>
              <a:rPr lang="ko-KR" altLang="en-US" dirty="0"/>
              <a:t> 인덱스를 모두 </a:t>
            </a:r>
            <a:r>
              <a:rPr lang="ko-KR" altLang="en-US" dirty="0" err="1"/>
              <a:t>출력하시오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5" name="모서리가 둥근 직사각형 8"/>
          <p:cNvSpPr/>
          <p:nvPr/>
        </p:nvSpPr>
        <p:spPr>
          <a:xfrm>
            <a:off x="407369" y="2636912"/>
            <a:ext cx="5395644" cy="2448272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5" t="8000" r="4468" b="11150"/>
          <a:stretch/>
        </p:blipFill>
        <p:spPr>
          <a:xfrm>
            <a:off x="6243610" y="2235785"/>
            <a:ext cx="5685038" cy="390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76573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8</a:t>
            </a:r>
            <a:endParaRPr dirty="0"/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402741"/>
            <a:ext cx="5040846" cy="92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문제를 해결한 코드 하나를 선택하였다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5" t="8000" r="4468" b="11150"/>
          <a:stretch/>
        </p:blipFill>
        <p:spPr>
          <a:xfrm>
            <a:off x="234950" y="1910172"/>
            <a:ext cx="5685038" cy="390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6328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모서리가 둥근 직사각형 11"/>
          <p:cNvSpPr/>
          <p:nvPr/>
        </p:nvSpPr>
        <p:spPr>
          <a:xfrm>
            <a:off x="6261100" y="203257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모서리가 둥근 직사각형"/>
          <p:cNvSpPr/>
          <p:nvPr/>
        </p:nvSpPr>
        <p:spPr>
          <a:xfrm>
            <a:off x="7209601" y="203257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24" name="이정우"/>
          <p:cNvSpPr txBox="1"/>
          <p:nvPr/>
        </p:nvSpPr>
        <p:spPr>
          <a:xfrm>
            <a:off x="7282687" y="209569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126" name="모서리가 둥근 직사각형 13"/>
          <p:cNvSpPr/>
          <p:nvPr/>
        </p:nvSpPr>
        <p:spPr>
          <a:xfrm>
            <a:off x="8158104" y="203257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31" name="TextBox 6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134" name="직선 연결선 16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099" y="2465026"/>
            <a:ext cx="5392885" cy="2836181"/>
          </a:xfrm>
          <a:prstGeom prst="rect">
            <a:avLst/>
          </a:prstGeom>
        </p:spPr>
      </p:pic>
      <p:sp>
        <p:nvSpPr>
          <p:cNvPr id="22" name="TextBox 5"/>
          <p:cNvSpPr txBox="1"/>
          <p:nvPr/>
        </p:nvSpPr>
        <p:spPr>
          <a:xfrm>
            <a:off x="901920" y="2723058"/>
            <a:ext cx="4221664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1*1=1  </a:t>
            </a:r>
            <a:r>
              <a:rPr lang="en-US" altLang="ko-KR" dirty="0"/>
              <a:t>1*2=2   1*3=3</a:t>
            </a:r>
          </a:p>
          <a:p>
            <a:r>
              <a:rPr lang="en-US" altLang="ko-KR" dirty="0"/>
              <a:t>2*1=2  2*2=4   2*3=6</a:t>
            </a:r>
          </a:p>
          <a:p>
            <a:r>
              <a:rPr lang="en-US" altLang="ko-KR" dirty="0"/>
              <a:t>3*1=3  3*2=6   3*3=9</a:t>
            </a:r>
          </a:p>
          <a:p>
            <a:r>
              <a:rPr lang="en-US" altLang="ko-KR" dirty="0"/>
              <a:t>4*1=4  4*2=8   4*3=12</a:t>
            </a:r>
            <a:endParaRPr dirty="0"/>
          </a:p>
        </p:txBody>
      </p:sp>
      <p:sp>
        <p:nvSpPr>
          <p:cNvPr id="23" name="모서리가 둥근 직사각형 8"/>
          <p:cNvSpPr/>
          <p:nvPr/>
        </p:nvSpPr>
        <p:spPr>
          <a:xfrm>
            <a:off x="623392" y="2550766"/>
            <a:ext cx="4788223" cy="1756467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8</a:t>
            </a:r>
            <a:endParaRPr dirty="0"/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2495039" y="1610376"/>
            <a:ext cx="7201921" cy="4616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ctr">
            <a:spAutoFit/>
          </a:bodyPr>
          <a:lstStyle/>
          <a:p>
            <a:pPr defTabSz="457200"/>
            <a:r>
              <a:rPr lang="en-US" sz="1400" dirty="0" err="1"/>
              <a:t>int</a:t>
            </a:r>
            <a:r>
              <a:rPr lang="en-US" sz="1400" dirty="0"/>
              <a:t>[] pang={1,0,0,0,2,3,4,4,6,2,2,2,2,5};</a:t>
            </a:r>
          </a:p>
          <a:p>
            <a:pPr defTabSz="457200"/>
            <a:r>
              <a:rPr lang="en-US" sz="1400" dirty="0"/>
              <a:t>		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pg</a:t>
            </a:r>
            <a:r>
              <a:rPr lang="en-US" sz="1400" dirty="0"/>
              <a:t>=-1;</a:t>
            </a:r>
          </a:p>
          <a:p>
            <a:pPr defTabSz="457200"/>
            <a:r>
              <a:rPr lang="en-US" sz="1400" dirty="0"/>
              <a:t>		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cnt</a:t>
            </a:r>
            <a:r>
              <a:rPr lang="en-US" sz="1400" dirty="0"/>
              <a:t>=0;</a:t>
            </a:r>
          </a:p>
          <a:p>
            <a:pPr defTabSz="457200"/>
            <a:r>
              <a:rPr lang="en-US" sz="1400" dirty="0"/>
              <a:t>		for(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=0; </a:t>
            </a:r>
            <a:r>
              <a:rPr lang="en-US" sz="1400" dirty="0" err="1"/>
              <a:t>i</a:t>
            </a:r>
            <a:r>
              <a:rPr lang="en-US" sz="1400" dirty="0"/>
              <a:t>&lt;</a:t>
            </a:r>
            <a:r>
              <a:rPr lang="en-US" sz="1400" dirty="0" err="1"/>
              <a:t>pang.length</a:t>
            </a:r>
            <a:r>
              <a:rPr lang="en-US" sz="1400" dirty="0"/>
              <a:t>; </a:t>
            </a:r>
            <a:r>
              <a:rPr lang="en-US" sz="1400" dirty="0" err="1"/>
              <a:t>i</a:t>
            </a:r>
            <a:r>
              <a:rPr lang="en-US" sz="1400" dirty="0"/>
              <a:t>++) {</a:t>
            </a:r>
          </a:p>
          <a:p>
            <a:pPr defTabSz="457200"/>
            <a:r>
              <a:rPr lang="en-US" sz="1400" dirty="0"/>
              <a:t>			if(</a:t>
            </a:r>
            <a:r>
              <a:rPr lang="en-US" sz="1400" dirty="0" err="1"/>
              <a:t>pg</a:t>
            </a:r>
            <a:r>
              <a:rPr lang="en-US" sz="1400" dirty="0"/>
              <a:t>==pang[</a:t>
            </a:r>
            <a:r>
              <a:rPr lang="en-US" sz="1400" dirty="0" err="1"/>
              <a:t>i</a:t>
            </a:r>
            <a:r>
              <a:rPr lang="en-US" sz="1400" dirty="0"/>
              <a:t>]) {</a:t>
            </a:r>
          </a:p>
          <a:p>
            <a:pPr defTabSz="457200"/>
            <a:r>
              <a:rPr lang="en-US" sz="1400" dirty="0"/>
              <a:t>				for(</a:t>
            </a:r>
            <a:r>
              <a:rPr lang="en-US" sz="1400" dirty="0" err="1"/>
              <a:t>int</a:t>
            </a:r>
            <a:r>
              <a:rPr lang="en-US" sz="1400" dirty="0"/>
              <a:t> j=</a:t>
            </a:r>
            <a:r>
              <a:rPr lang="en-US" sz="1400" dirty="0" err="1"/>
              <a:t>i</a:t>
            </a:r>
            <a:r>
              <a:rPr lang="en-US" sz="1400" dirty="0"/>
              <a:t>; j&lt;</a:t>
            </a:r>
            <a:r>
              <a:rPr lang="en-US" sz="1400" dirty="0" err="1"/>
              <a:t>pang.length</a:t>
            </a:r>
            <a:r>
              <a:rPr lang="en-US" sz="1400" dirty="0"/>
              <a:t>; </a:t>
            </a:r>
            <a:r>
              <a:rPr lang="en-US" sz="1400" dirty="0" err="1"/>
              <a:t>j++</a:t>
            </a:r>
            <a:r>
              <a:rPr lang="en-US" sz="1400" dirty="0"/>
              <a:t>) {</a:t>
            </a:r>
          </a:p>
          <a:p>
            <a:pPr defTabSz="457200"/>
            <a:r>
              <a:rPr lang="en-US" sz="1400" dirty="0"/>
              <a:t>					if(</a:t>
            </a:r>
            <a:r>
              <a:rPr lang="en-US" sz="1400" dirty="0" err="1"/>
              <a:t>pg</a:t>
            </a:r>
            <a:r>
              <a:rPr lang="en-US" sz="1400" dirty="0"/>
              <a:t>==pang[j]) {</a:t>
            </a:r>
          </a:p>
          <a:p>
            <a:pPr defTabSz="457200"/>
            <a:r>
              <a:rPr lang="en-US" sz="1400" dirty="0"/>
              <a:t>						</a:t>
            </a:r>
            <a:r>
              <a:rPr lang="en-US" sz="1400" dirty="0" err="1"/>
              <a:t>cnt</a:t>
            </a:r>
            <a:r>
              <a:rPr lang="en-US" sz="1400" dirty="0"/>
              <a:t>++;</a:t>
            </a:r>
          </a:p>
          <a:p>
            <a:pPr defTabSz="457200"/>
            <a:r>
              <a:rPr lang="en-US" sz="1400" dirty="0"/>
              <a:t>					}else {</a:t>
            </a:r>
          </a:p>
          <a:p>
            <a:pPr defTabSz="457200"/>
            <a:r>
              <a:rPr lang="en-US" sz="1400" dirty="0"/>
              <a:t>						break;</a:t>
            </a:r>
          </a:p>
          <a:p>
            <a:pPr defTabSz="457200"/>
            <a:r>
              <a:rPr lang="en-US" sz="1400" dirty="0"/>
              <a:t>					}</a:t>
            </a:r>
          </a:p>
          <a:p>
            <a:pPr defTabSz="457200"/>
            <a:r>
              <a:rPr lang="en-US" sz="1400" dirty="0"/>
              <a:t>			}</a:t>
            </a:r>
          </a:p>
          <a:p>
            <a:pPr defTabSz="457200"/>
            <a:r>
              <a:rPr lang="en-US" sz="1400" dirty="0"/>
              <a:t>			if(</a:t>
            </a:r>
            <a:r>
              <a:rPr lang="en-US" sz="1400" dirty="0" err="1"/>
              <a:t>cnt</a:t>
            </a:r>
            <a:r>
              <a:rPr lang="en-US" sz="1400" dirty="0"/>
              <a:t>&gt;=3) {</a:t>
            </a:r>
          </a:p>
          <a:p>
            <a:pPr defTabSz="457200"/>
            <a:r>
              <a:rPr lang="en-US" sz="1400" dirty="0"/>
              <a:t>				</a:t>
            </a:r>
            <a:r>
              <a:rPr lang="en-US" sz="1400" dirty="0" err="1"/>
              <a:t>System.out.println</a:t>
            </a:r>
            <a:r>
              <a:rPr lang="en-US" sz="1400" dirty="0"/>
              <a:t>(</a:t>
            </a:r>
            <a:r>
              <a:rPr lang="en-US" sz="1400" dirty="0" err="1"/>
              <a:t>pg</a:t>
            </a:r>
            <a:r>
              <a:rPr lang="en-US" sz="1400" dirty="0"/>
              <a:t>+"</a:t>
            </a:r>
            <a:r>
              <a:rPr lang="ko-KR" altLang="en-US" sz="1400" dirty="0"/>
              <a:t>은 캐릭터 번호</a:t>
            </a:r>
            <a:r>
              <a:rPr lang="en-US" altLang="ko-KR" sz="1400" dirty="0"/>
              <a:t>, </a:t>
            </a:r>
            <a:r>
              <a:rPr lang="en-US" sz="1400" dirty="0"/>
              <a:t>index</a:t>
            </a:r>
            <a:r>
              <a:rPr lang="ko-KR" altLang="en-US" sz="1400" dirty="0"/>
              <a:t>번호는</a:t>
            </a:r>
            <a:r>
              <a:rPr lang="en-US" altLang="ko-KR" sz="1400" dirty="0"/>
              <a:t>"+(</a:t>
            </a:r>
            <a:r>
              <a:rPr lang="en-US" sz="1400" dirty="0"/>
              <a:t>i-1)+"</a:t>
            </a:r>
            <a:r>
              <a:rPr lang="ko-KR" altLang="en-US" sz="1400" dirty="0"/>
              <a:t>개수는</a:t>
            </a:r>
            <a:r>
              <a:rPr lang="en-US" altLang="ko-KR" sz="1400" dirty="0"/>
              <a:t>"+</a:t>
            </a:r>
            <a:r>
              <a:rPr lang="en-US" sz="1400" dirty="0" err="1"/>
              <a:t>cnt</a:t>
            </a:r>
            <a:r>
              <a:rPr lang="en-US" sz="1400" dirty="0"/>
              <a:t>);</a:t>
            </a:r>
          </a:p>
          <a:p>
            <a:pPr defTabSz="457200"/>
            <a:r>
              <a:rPr lang="en-US" sz="1400" dirty="0"/>
              <a:t>			}</a:t>
            </a:r>
          </a:p>
          <a:p>
            <a:pPr defTabSz="457200"/>
            <a:r>
              <a:rPr lang="en-US" sz="1400" dirty="0"/>
              <a:t>			</a:t>
            </a:r>
            <a:r>
              <a:rPr lang="en-US" sz="1400" dirty="0" err="1"/>
              <a:t>i</a:t>
            </a:r>
            <a:r>
              <a:rPr lang="en-US" sz="1400" dirty="0"/>
              <a:t>=i+cnt-1;</a:t>
            </a:r>
          </a:p>
          <a:p>
            <a:pPr defTabSz="457200"/>
            <a:r>
              <a:rPr lang="en-US" sz="1400" dirty="0"/>
              <a:t>			}else {</a:t>
            </a:r>
          </a:p>
          <a:p>
            <a:pPr defTabSz="457200"/>
            <a:r>
              <a:rPr lang="en-US" sz="1400" dirty="0"/>
              <a:t>				</a:t>
            </a:r>
            <a:r>
              <a:rPr lang="en-US" sz="1400" dirty="0" err="1"/>
              <a:t>pg</a:t>
            </a:r>
            <a:r>
              <a:rPr lang="en-US" sz="1400" dirty="0"/>
              <a:t>=pang[</a:t>
            </a:r>
            <a:r>
              <a:rPr lang="en-US" sz="1400" dirty="0" err="1"/>
              <a:t>i</a:t>
            </a:r>
            <a:r>
              <a:rPr lang="en-US" sz="1400" dirty="0"/>
              <a:t>];</a:t>
            </a:r>
          </a:p>
          <a:p>
            <a:pPr defTabSz="457200"/>
            <a:r>
              <a:rPr lang="en-US" sz="1400" dirty="0"/>
              <a:t>				</a:t>
            </a:r>
            <a:r>
              <a:rPr lang="en-US" sz="1400" dirty="0" err="1"/>
              <a:t>cnt</a:t>
            </a:r>
            <a:r>
              <a:rPr lang="en-US" sz="1400" dirty="0"/>
              <a:t>=1;</a:t>
            </a:r>
          </a:p>
          <a:p>
            <a:pPr defTabSz="457200"/>
            <a:r>
              <a:rPr lang="en-US" sz="1400" dirty="0"/>
              <a:t>			}</a:t>
            </a:r>
          </a:p>
          <a:p>
            <a:pPr defTabSz="457200"/>
            <a:r>
              <a:rPr lang="en-US" sz="1400" dirty="0"/>
              <a:t>		}</a:t>
            </a:r>
            <a:endParaRPr sz="14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997643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5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9</a:t>
            </a:r>
            <a:endParaRPr dirty="0"/>
          </a:p>
        </p:txBody>
      </p:sp>
      <p:sp>
        <p:nvSpPr>
          <p:cNvPr id="17" name="모서리가 둥근 직사각형 11"/>
          <p:cNvSpPr/>
          <p:nvPr/>
        </p:nvSpPr>
        <p:spPr>
          <a:xfrm>
            <a:off x="6261100" y="169516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모서리가 둥근 직사각형"/>
          <p:cNvSpPr/>
          <p:nvPr/>
        </p:nvSpPr>
        <p:spPr>
          <a:xfrm>
            <a:off x="7209601" y="1695164"/>
            <a:ext cx="948505" cy="495577"/>
          </a:xfrm>
          <a:prstGeom prst="roundRect">
            <a:avLst>
              <a:gd name="adj" fmla="val 16667"/>
            </a:avLst>
          </a:prstGeom>
          <a:solidFill>
            <a:schemeClr val="accent1">
              <a:lumMod val="50000"/>
            </a:schemeClr>
          </a:solidFill>
          <a:ln w="6350" cap="flat">
            <a:noFill/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19" name="이정우"/>
          <p:cNvSpPr txBox="1"/>
          <p:nvPr/>
        </p:nvSpPr>
        <p:spPr>
          <a:xfrm>
            <a:off x="7282687" y="1758289"/>
            <a:ext cx="80233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numCol="1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smtClean="0"/>
              <a:t>손정현</a:t>
            </a:r>
            <a:endParaRPr dirty="0"/>
          </a:p>
        </p:txBody>
      </p:sp>
      <p:sp>
        <p:nvSpPr>
          <p:cNvPr id="20" name="모서리가 둥근 직사각형 13"/>
          <p:cNvSpPr/>
          <p:nvPr/>
        </p:nvSpPr>
        <p:spPr>
          <a:xfrm>
            <a:off x="8158104" y="1695163"/>
            <a:ext cx="948504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1" name="TextBox 5"/>
          <p:cNvSpPr txBox="1"/>
          <p:nvPr/>
        </p:nvSpPr>
        <p:spPr>
          <a:xfrm>
            <a:off x="657929" y="2706888"/>
            <a:ext cx="4733023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8) for</a:t>
            </a:r>
            <a:r>
              <a:rPr lang="ko-KR" altLang="en-US" dirty="0" smtClean="0"/>
              <a:t>문을 사용하여 아래 내용을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  <a:endParaRPr lang="en-US" dirty="0" smtClean="0"/>
          </a:p>
          <a:p>
            <a:r>
              <a:rPr lang="en-US" altLang="ko-KR" dirty="0"/>
              <a:t>000*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*******</a:t>
            </a:r>
          </a:p>
          <a:p>
            <a:r>
              <a:rPr lang="en-US" altLang="ko-KR" dirty="0"/>
              <a:t>0*****</a:t>
            </a:r>
          </a:p>
          <a:p>
            <a:r>
              <a:rPr lang="en-US" altLang="ko-KR" dirty="0"/>
              <a:t>00***</a:t>
            </a:r>
          </a:p>
          <a:p>
            <a:r>
              <a:rPr lang="en-US" altLang="ko-KR" dirty="0"/>
              <a:t>000*</a:t>
            </a:r>
            <a:endParaRPr dirty="0"/>
          </a:p>
        </p:txBody>
      </p:sp>
      <p:sp>
        <p:nvSpPr>
          <p:cNvPr id="12" name="모서리가 둥근 직사각형 8"/>
          <p:cNvSpPr/>
          <p:nvPr/>
        </p:nvSpPr>
        <p:spPr>
          <a:xfrm>
            <a:off x="479375" y="2564904"/>
            <a:ext cx="5090133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0" y="2060848"/>
            <a:ext cx="5321301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0720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00" name="TextBox 10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9</a:t>
            </a:r>
            <a:endParaRPr dirty="0"/>
          </a:p>
        </p:txBody>
      </p:sp>
      <p:sp>
        <p:nvSpPr>
          <p:cNvPr id="30" name="모서리가 둥근 직사각형 11"/>
          <p:cNvSpPr/>
          <p:nvPr/>
        </p:nvSpPr>
        <p:spPr>
          <a:xfrm>
            <a:off x="6261100" y="1844824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31" name="모서리가 둥근 직사각형 12"/>
          <p:cNvSpPr/>
          <p:nvPr/>
        </p:nvSpPr>
        <p:spPr>
          <a:xfrm>
            <a:off x="7209601" y="1844824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32" name="모서리가 둥근 직사각형 13"/>
          <p:cNvGrpSpPr/>
          <p:nvPr/>
        </p:nvGrpSpPr>
        <p:grpSpPr>
          <a:xfrm>
            <a:off x="8158104" y="1844825"/>
            <a:ext cx="948506" cy="495577"/>
            <a:chOff x="0" y="0"/>
            <a:chExt cx="948504" cy="495576"/>
          </a:xfrm>
        </p:grpSpPr>
        <p:sp>
          <p:nvSpPr>
            <p:cNvPr id="33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4" name="TextBox 5"/>
          <p:cNvSpPr txBox="1"/>
          <p:nvPr/>
        </p:nvSpPr>
        <p:spPr>
          <a:xfrm>
            <a:off x="619547" y="2706888"/>
            <a:ext cx="5096904" cy="230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7</a:t>
            </a:r>
            <a:r>
              <a:rPr lang="en-US" dirty="0" smtClean="0"/>
              <a:t>)</a:t>
            </a:r>
          </a:p>
          <a:p>
            <a:r>
              <a:rPr lang="ko-KR" altLang="en-US" dirty="0"/>
              <a:t>거스름돈 구하기   </a:t>
            </a:r>
            <a:r>
              <a:rPr lang="en-US" altLang="ko-KR" dirty="0"/>
              <a:t>10000</a:t>
            </a:r>
            <a:r>
              <a:rPr lang="ko-KR" altLang="en-US" dirty="0"/>
              <a:t>원짜리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1000</a:t>
            </a:r>
            <a:r>
              <a:rPr lang="ko-KR" altLang="en-US" dirty="0"/>
              <a:t>원짜리 </a:t>
            </a:r>
            <a:r>
              <a:rPr lang="en-US" altLang="ko-KR" dirty="0"/>
              <a:t>0 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en-US" altLang="ko-KR" dirty="0" smtClean="0"/>
              <a:t>, </a:t>
            </a:r>
            <a:r>
              <a:rPr lang="en-US" altLang="ko-KR" dirty="0"/>
              <a:t>100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개</a:t>
            </a:r>
            <a:r>
              <a:rPr lang="en-US" altLang="ko-KR" dirty="0"/>
              <a:t>, 10</a:t>
            </a:r>
            <a:r>
              <a:rPr lang="ko-KR" altLang="en-US" dirty="0" err="1"/>
              <a:t>짜리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ko-KR" altLang="en-US" dirty="0" smtClean="0"/>
              <a:t>조건 </a:t>
            </a:r>
            <a:r>
              <a:rPr lang="en-US" altLang="ko-KR" dirty="0"/>
              <a:t>: /</a:t>
            </a:r>
            <a:r>
              <a:rPr lang="ko-KR" altLang="en-US" dirty="0"/>
              <a:t>나 </a:t>
            </a:r>
            <a:r>
              <a:rPr lang="en-US" altLang="ko-KR" dirty="0"/>
              <a:t>%</a:t>
            </a:r>
            <a:r>
              <a:rPr lang="ko-KR" altLang="en-US" dirty="0"/>
              <a:t>연산자는 각각 최대 두 번씩 사용가능</a:t>
            </a:r>
          </a:p>
          <a:p>
            <a:r>
              <a:rPr lang="ko-KR" altLang="en-US" dirty="0" smtClean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거스름돈은 </a:t>
            </a:r>
            <a:r>
              <a:rPr lang="ko-KR" altLang="en-US" dirty="0" err="1"/>
              <a:t>만천원이</a:t>
            </a:r>
            <a:r>
              <a:rPr lang="ko-KR" altLang="en-US" dirty="0"/>
              <a:t> 최대 값이다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/>
              <a:t>int</a:t>
            </a:r>
            <a:r>
              <a:rPr lang="en-US" altLang="ko-KR" dirty="0"/>
              <a:t> money=4570;  // </a:t>
            </a:r>
            <a:r>
              <a:rPr lang="ko-KR" altLang="en-US" dirty="0"/>
              <a:t>가격</a:t>
            </a:r>
          </a:p>
          <a:p>
            <a:r>
              <a:rPr lang="en-US" altLang="ko-KR" dirty="0" err="1"/>
              <a:t>int</a:t>
            </a:r>
            <a:r>
              <a:rPr lang="en-US" altLang="ko-KR" dirty="0"/>
              <a:t> pay = 10000;  //</a:t>
            </a:r>
            <a:r>
              <a:rPr lang="ko-KR" altLang="en-US" dirty="0" err="1"/>
              <a:t>지불금액</a:t>
            </a:r>
            <a:endParaRPr dirty="0"/>
          </a:p>
        </p:txBody>
      </p:sp>
      <p:sp>
        <p:nvSpPr>
          <p:cNvPr id="15" name="모서리가 둥근 직사각형 8"/>
          <p:cNvSpPr/>
          <p:nvPr/>
        </p:nvSpPr>
        <p:spPr>
          <a:xfrm>
            <a:off x="479376" y="2564904"/>
            <a:ext cx="5310086" cy="2592288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8" t="12898"/>
          <a:stretch/>
        </p:blipFill>
        <p:spPr>
          <a:xfrm>
            <a:off x="6253043" y="2204864"/>
            <a:ext cx="5171549" cy="445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386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9</a:t>
            </a:r>
            <a:endParaRPr dirty="0"/>
          </a:p>
        </p:txBody>
      </p:sp>
      <p:sp>
        <p:nvSpPr>
          <p:cNvPr id="536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7" name="TextBox 5"/>
          <p:cNvSpPr txBox="1"/>
          <p:nvPr/>
        </p:nvSpPr>
        <p:spPr>
          <a:xfrm>
            <a:off x="6369460" y="3264242"/>
            <a:ext cx="5040846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err="1" smtClean="0"/>
              <a:t>전민정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en-US" altLang="ko-KR" dirty="0" smtClean="0"/>
              <a:t>3, 4</a:t>
            </a:r>
            <a:r>
              <a:rPr lang="ko-KR" altLang="en-US" dirty="0" smtClean="0"/>
              <a:t>번과 동일한 이유로 원리는 비슷하지만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소스 길이가 짧은 코드를 채택하였다</a:t>
            </a:r>
            <a:r>
              <a:rPr lang="en-US" altLang="ko-KR" dirty="0" smtClean="0"/>
              <a:t>.</a:t>
            </a:r>
            <a:endParaRPr dirty="0"/>
          </a:p>
        </p:txBody>
      </p:sp>
      <p:sp>
        <p:nvSpPr>
          <p:cNvPr id="538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" t="21376" r="3656"/>
          <a:stretch/>
        </p:blipFill>
        <p:spPr>
          <a:xfrm>
            <a:off x="342286" y="1812176"/>
            <a:ext cx="5566389" cy="410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46705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9</a:t>
            </a:r>
            <a:endParaRPr dirty="0"/>
          </a:p>
        </p:txBody>
      </p:sp>
      <p:sp>
        <p:nvSpPr>
          <p:cNvPr id="595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96" name="TextBox 5"/>
          <p:cNvSpPr txBox="1"/>
          <p:nvPr/>
        </p:nvSpPr>
        <p:spPr>
          <a:xfrm>
            <a:off x="3819882" y="1456487"/>
            <a:ext cx="4177585" cy="4924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 anchor="ctr">
            <a:spAutoFit/>
          </a:bodyPr>
          <a:lstStyle/>
          <a:p>
            <a:pPr defTabSz="457200"/>
            <a:r>
              <a:rPr lang="en-US" sz="1600" dirty="0"/>
              <a:t>for(</a:t>
            </a:r>
            <a:r>
              <a:rPr lang="en-US" sz="1600" dirty="0" err="1"/>
              <a:t>int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=1; </a:t>
            </a:r>
            <a:r>
              <a:rPr lang="en-US" sz="1600" dirty="0" err="1"/>
              <a:t>i</a:t>
            </a:r>
            <a:r>
              <a:rPr lang="en-US" sz="1600" dirty="0"/>
              <a:t>&lt;9; </a:t>
            </a:r>
            <a:r>
              <a:rPr lang="en-US" sz="1600" dirty="0" err="1"/>
              <a:t>i</a:t>
            </a:r>
            <a:r>
              <a:rPr lang="en-US" sz="1600" dirty="0"/>
              <a:t>+=2) {</a:t>
            </a:r>
          </a:p>
          <a:p>
            <a:pPr defTabSz="457200"/>
            <a:r>
              <a:rPr lang="en-US" sz="1600" dirty="0"/>
              <a:t>			for(</a:t>
            </a:r>
            <a:r>
              <a:rPr lang="en-US" sz="1600" dirty="0" err="1"/>
              <a:t>int</a:t>
            </a:r>
            <a:r>
              <a:rPr lang="en-US" sz="1600" dirty="0"/>
              <a:t> j=7; j&gt;</a:t>
            </a:r>
            <a:r>
              <a:rPr lang="en-US" sz="1600" dirty="0" err="1"/>
              <a:t>i</a:t>
            </a:r>
            <a:r>
              <a:rPr lang="en-US" sz="1600" dirty="0"/>
              <a:t>; j-=2) {</a:t>
            </a:r>
          </a:p>
          <a:p>
            <a:pPr defTabSz="457200"/>
            <a:r>
              <a:rPr lang="en-US" sz="1600" dirty="0"/>
              <a:t>				</a:t>
            </a:r>
            <a:r>
              <a:rPr lang="en-US" sz="1600" dirty="0" err="1"/>
              <a:t>System.out.print</a:t>
            </a:r>
            <a:r>
              <a:rPr lang="en-US" sz="1600" dirty="0"/>
              <a:t>("0");</a:t>
            </a:r>
          </a:p>
          <a:p>
            <a:pPr defTabSz="457200"/>
            <a:r>
              <a:rPr lang="en-US" sz="1600" dirty="0"/>
              <a:t>			}</a:t>
            </a:r>
          </a:p>
          <a:p>
            <a:pPr defTabSz="457200"/>
            <a:r>
              <a:rPr lang="en-US" sz="1600" dirty="0"/>
              <a:t>			for(</a:t>
            </a:r>
            <a:r>
              <a:rPr lang="en-US" sz="1600" dirty="0" err="1"/>
              <a:t>int</a:t>
            </a:r>
            <a:r>
              <a:rPr lang="en-US" sz="1600" dirty="0"/>
              <a:t> j=0; j&lt;</a:t>
            </a:r>
            <a:r>
              <a:rPr lang="en-US" sz="1600" dirty="0" err="1"/>
              <a:t>i</a:t>
            </a:r>
            <a:r>
              <a:rPr lang="en-US" sz="1600" dirty="0"/>
              <a:t>; </a:t>
            </a:r>
            <a:r>
              <a:rPr lang="en-US" sz="1600" dirty="0" err="1"/>
              <a:t>j++</a:t>
            </a:r>
            <a:r>
              <a:rPr lang="en-US" sz="1600" dirty="0"/>
              <a:t>) {</a:t>
            </a:r>
          </a:p>
          <a:p>
            <a:pPr defTabSz="457200"/>
            <a:r>
              <a:rPr lang="en-US" sz="1600" dirty="0"/>
              <a:t>				</a:t>
            </a:r>
            <a:r>
              <a:rPr lang="en-US" sz="1600" dirty="0" err="1"/>
              <a:t>System.out.print</a:t>
            </a:r>
            <a:r>
              <a:rPr lang="en-US" sz="1600" dirty="0"/>
              <a:t>("*");</a:t>
            </a:r>
          </a:p>
          <a:p>
            <a:pPr defTabSz="457200"/>
            <a:r>
              <a:rPr lang="en-US" sz="1600" dirty="0"/>
              <a:t>			}</a:t>
            </a:r>
          </a:p>
          <a:p>
            <a:pPr defTabSz="457200"/>
            <a:r>
              <a:rPr lang="en-US" sz="1600" dirty="0"/>
              <a:t>			</a:t>
            </a:r>
            <a:r>
              <a:rPr lang="en-US" sz="1600" dirty="0" err="1"/>
              <a:t>System.out.println</a:t>
            </a:r>
            <a:r>
              <a:rPr lang="en-US" sz="1600" dirty="0"/>
              <a:t>();</a:t>
            </a:r>
          </a:p>
          <a:p>
            <a:pPr defTabSz="457200"/>
            <a:r>
              <a:rPr lang="en-US" sz="1600" dirty="0"/>
              <a:t>		}</a:t>
            </a:r>
          </a:p>
          <a:p>
            <a:pPr defTabSz="457200"/>
            <a:endParaRPr lang="en-US" sz="1600" dirty="0"/>
          </a:p>
          <a:p>
            <a:pPr defTabSz="457200"/>
            <a:r>
              <a:rPr lang="en-US" sz="1600" dirty="0"/>
              <a:t>		for(</a:t>
            </a:r>
            <a:r>
              <a:rPr lang="en-US" sz="1600" dirty="0" err="1"/>
              <a:t>int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=1; </a:t>
            </a:r>
            <a:r>
              <a:rPr lang="en-US" sz="1600" dirty="0" err="1"/>
              <a:t>i</a:t>
            </a:r>
            <a:r>
              <a:rPr lang="en-US" sz="1600" dirty="0"/>
              <a:t>&lt;7; </a:t>
            </a:r>
            <a:r>
              <a:rPr lang="en-US" sz="1600" dirty="0" err="1"/>
              <a:t>i</a:t>
            </a:r>
            <a:r>
              <a:rPr lang="en-US" sz="1600" dirty="0"/>
              <a:t>+=2) {</a:t>
            </a:r>
          </a:p>
          <a:p>
            <a:pPr defTabSz="457200"/>
            <a:r>
              <a:rPr lang="en-US" sz="1600" dirty="0"/>
              <a:t>			for(</a:t>
            </a:r>
            <a:r>
              <a:rPr lang="en-US" sz="1600" dirty="0" err="1"/>
              <a:t>int</a:t>
            </a:r>
            <a:r>
              <a:rPr lang="en-US" sz="1600" dirty="0"/>
              <a:t> j=0; j&lt;</a:t>
            </a:r>
            <a:r>
              <a:rPr lang="en-US" sz="1600" dirty="0" err="1"/>
              <a:t>i</a:t>
            </a:r>
            <a:r>
              <a:rPr lang="en-US" sz="1600" dirty="0"/>
              <a:t>; j+=2) {</a:t>
            </a:r>
          </a:p>
          <a:p>
            <a:pPr defTabSz="457200"/>
            <a:r>
              <a:rPr lang="en-US" sz="1600" dirty="0"/>
              <a:t>				</a:t>
            </a:r>
            <a:r>
              <a:rPr lang="en-US" sz="1600" dirty="0" err="1"/>
              <a:t>System.out.print</a:t>
            </a:r>
            <a:r>
              <a:rPr lang="en-US" sz="1600" dirty="0"/>
              <a:t>("0");</a:t>
            </a:r>
          </a:p>
          <a:p>
            <a:pPr defTabSz="457200"/>
            <a:r>
              <a:rPr lang="en-US" sz="1600" dirty="0"/>
              <a:t>			}</a:t>
            </a:r>
          </a:p>
          <a:p>
            <a:pPr defTabSz="457200"/>
            <a:r>
              <a:rPr lang="en-US" sz="1600" dirty="0"/>
              <a:t>			for(</a:t>
            </a:r>
            <a:r>
              <a:rPr lang="en-US" sz="1600" dirty="0" err="1"/>
              <a:t>int</a:t>
            </a:r>
            <a:r>
              <a:rPr lang="en-US" sz="1600" dirty="0"/>
              <a:t> j=6; j&gt;</a:t>
            </a:r>
            <a:r>
              <a:rPr lang="en-US" sz="1600" dirty="0" err="1"/>
              <a:t>i</a:t>
            </a:r>
            <a:r>
              <a:rPr lang="en-US" sz="1600" dirty="0"/>
              <a:t>; j--) {</a:t>
            </a:r>
          </a:p>
          <a:p>
            <a:pPr defTabSz="457200"/>
            <a:r>
              <a:rPr lang="en-US" sz="1600" dirty="0"/>
              <a:t>				</a:t>
            </a:r>
            <a:r>
              <a:rPr lang="en-US" sz="1600" dirty="0" err="1"/>
              <a:t>System.out.print</a:t>
            </a:r>
            <a:r>
              <a:rPr lang="en-US" sz="1600" dirty="0"/>
              <a:t>("*");</a:t>
            </a:r>
          </a:p>
          <a:p>
            <a:pPr defTabSz="457200"/>
            <a:r>
              <a:rPr lang="en-US" sz="1600" dirty="0"/>
              <a:t>			}</a:t>
            </a:r>
          </a:p>
          <a:p>
            <a:pPr defTabSz="457200"/>
            <a:r>
              <a:rPr lang="en-US" sz="1600" dirty="0"/>
              <a:t>			</a:t>
            </a:r>
            <a:r>
              <a:rPr lang="en-US" sz="1600" dirty="0" err="1"/>
              <a:t>System.out.println</a:t>
            </a:r>
            <a:r>
              <a:rPr lang="en-US" sz="1600" dirty="0"/>
              <a:t>();</a:t>
            </a:r>
          </a:p>
          <a:p>
            <a:pPr defTabSz="457200"/>
            <a:r>
              <a:rPr lang="en-US" sz="1600" dirty="0"/>
              <a:t>		}</a:t>
            </a:r>
            <a:endParaRPr sz="1600" dirty="0"/>
          </a:p>
        </p:txBody>
      </p:sp>
      <p:sp>
        <p:nvSpPr>
          <p:cNvPr id="597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54247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00"/>
          <a:stretch/>
        </p:blipFill>
        <p:spPr>
          <a:xfrm>
            <a:off x="623392" y="4869160"/>
            <a:ext cx="5520548" cy="1556792"/>
          </a:xfrm>
          <a:prstGeom prst="rect">
            <a:avLst/>
          </a:prstGeom>
        </p:spPr>
      </p:pic>
      <p:sp>
        <p:nvSpPr>
          <p:cNvPr id="139" name="모서리가 둥근 직사각형 11"/>
          <p:cNvSpPr/>
          <p:nvPr/>
        </p:nvSpPr>
        <p:spPr>
          <a:xfrm>
            <a:off x="6261100" y="2032573"/>
            <a:ext cx="948502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40" name="모서리가 둥근 직사각형 12"/>
          <p:cNvSpPr/>
          <p:nvPr/>
        </p:nvSpPr>
        <p:spPr>
          <a:xfrm>
            <a:off x="7209601" y="2032573"/>
            <a:ext cx="948503" cy="495576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grpSp>
        <p:nvGrpSpPr>
          <p:cNvPr id="143" name="모서리가 둥근 직사각형 13"/>
          <p:cNvGrpSpPr/>
          <p:nvPr/>
        </p:nvGrpSpPr>
        <p:grpSpPr>
          <a:xfrm>
            <a:off x="8158104" y="2032574"/>
            <a:ext cx="948506" cy="495577"/>
            <a:chOff x="0" y="0"/>
            <a:chExt cx="948504" cy="495576"/>
          </a:xfrm>
        </p:grpSpPr>
        <p:sp>
          <p:nvSpPr>
            <p:cNvPr id="141" name="모서리가 둥근 직사각형"/>
            <p:cNvSpPr/>
            <p:nvPr/>
          </p:nvSpPr>
          <p:spPr>
            <a:xfrm>
              <a:off x="0" y="0"/>
              <a:ext cx="948504" cy="495576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김도영"/>
            <p:cNvSpPr txBox="1"/>
            <p:nvPr/>
          </p:nvSpPr>
          <p:spPr>
            <a:xfrm>
              <a:off x="73086" y="63125"/>
              <a:ext cx="802332" cy="36932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lang="ko-KR" altLang="en-US"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전민정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48" name="TextBox 3"/>
          <p:cNvSpPr txBox="1"/>
          <p:nvPr/>
        </p:nvSpPr>
        <p:spPr>
          <a:xfrm>
            <a:off x="160019" y="210294"/>
            <a:ext cx="5409490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1. </a:t>
            </a:r>
            <a:r>
              <a:rPr dirty="0" err="1"/>
              <a:t>조원</a:t>
            </a:r>
            <a:r>
              <a:rPr dirty="0"/>
              <a:t> 별 </a:t>
            </a:r>
            <a:r>
              <a:rPr dirty="0" err="1"/>
              <a:t>풀이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151" name="직선 연결선 6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54" name="그룹 9"/>
          <p:cNvGrpSpPr/>
          <p:nvPr/>
        </p:nvGrpSpPr>
        <p:grpSpPr>
          <a:xfrm>
            <a:off x="4805645" y="5724073"/>
            <a:ext cx="1083302" cy="564122"/>
            <a:chOff x="-1779216" y="-1122726"/>
            <a:chExt cx="1083300" cy="564120"/>
          </a:xfrm>
        </p:grpSpPr>
        <p:sp>
          <p:nvSpPr>
            <p:cNvPr id="152" name="모서리가 둥근 직사각형 22"/>
            <p:cNvSpPr/>
            <p:nvPr/>
          </p:nvSpPr>
          <p:spPr>
            <a:xfrm>
              <a:off x="-1779216" y="-1122726"/>
              <a:ext cx="1083300" cy="564120"/>
            </a:xfrm>
            <a:prstGeom prst="roundRect">
              <a:avLst>
                <a:gd name="adj" fmla="val 16667"/>
              </a:avLst>
            </a:prstGeom>
            <a:noFill/>
            <a:ln w="25400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맑은 고딕"/>
                </a:defRPr>
              </a:pPr>
              <a:endParaRPr/>
            </a:p>
          </p:txBody>
        </p:sp>
        <p:sp>
          <p:nvSpPr>
            <p:cNvPr id="153" name="TextBox 16"/>
            <p:cNvSpPr txBox="1"/>
            <p:nvPr/>
          </p:nvSpPr>
          <p:spPr>
            <a:xfrm>
              <a:off x="-1584743" y="-1025333"/>
              <a:ext cx="697356" cy="3629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r>
                <a:rPr dirty="0" err="1"/>
                <a:t>리턴값</a:t>
              </a:r>
              <a:endParaRPr dirty="0"/>
            </a:p>
          </p:txBody>
        </p:sp>
      </p:grpSp>
      <p:sp>
        <p:nvSpPr>
          <p:cNvPr id="20" name="TextBox 5"/>
          <p:cNvSpPr txBox="1"/>
          <p:nvPr/>
        </p:nvSpPr>
        <p:spPr>
          <a:xfrm>
            <a:off x="901920" y="2723058"/>
            <a:ext cx="4221664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1*1=1  </a:t>
            </a:r>
            <a:r>
              <a:rPr lang="en-US" altLang="ko-KR" dirty="0"/>
              <a:t>1*2=2   1*3=3</a:t>
            </a:r>
          </a:p>
          <a:p>
            <a:r>
              <a:rPr lang="en-US" altLang="ko-KR" dirty="0"/>
              <a:t>2*1=2  2*2=4   2*3=6</a:t>
            </a:r>
          </a:p>
          <a:p>
            <a:r>
              <a:rPr lang="en-US" altLang="ko-KR" dirty="0"/>
              <a:t>3*1=3  3*2=6   3*3=9</a:t>
            </a:r>
          </a:p>
          <a:p>
            <a:r>
              <a:rPr lang="en-US" altLang="ko-KR" dirty="0"/>
              <a:t>4*1=4  4*2=8   4*3=12</a:t>
            </a:r>
            <a:endParaRPr dirty="0"/>
          </a:p>
        </p:txBody>
      </p:sp>
      <p:sp>
        <p:nvSpPr>
          <p:cNvPr id="21" name="모서리가 둥근 직사각형 8"/>
          <p:cNvSpPr/>
          <p:nvPr/>
        </p:nvSpPr>
        <p:spPr>
          <a:xfrm>
            <a:off x="623392" y="2550766"/>
            <a:ext cx="4788223" cy="1756467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30"/>
          <a:stretch/>
        </p:blipFill>
        <p:spPr>
          <a:xfrm>
            <a:off x="6208259" y="2422850"/>
            <a:ext cx="5520548" cy="403048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Box 1"/>
          <p:cNvSpPr txBox="1"/>
          <p:nvPr/>
        </p:nvSpPr>
        <p:spPr>
          <a:xfrm>
            <a:off x="160019" y="210294"/>
            <a:ext cx="7303645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2. 리팩토리 회의 후 코드 수정 - 문제 00</a:t>
            </a:r>
          </a:p>
        </p:txBody>
      </p:sp>
      <p:sp>
        <p:nvSpPr>
          <p:cNvPr id="187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9" name="TextBox 5"/>
          <p:cNvSpPr txBox="1"/>
          <p:nvPr/>
        </p:nvSpPr>
        <p:spPr>
          <a:xfrm>
            <a:off x="6369460" y="3125743"/>
            <a:ext cx="5040846" cy="147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/>
            <a:r>
              <a:rPr dirty="0" smtClean="0"/>
              <a:t>[</a:t>
            </a:r>
            <a:r>
              <a:rPr lang="ko-KR" altLang="en-US" dirty="0" smtClean="0"/>
              <a:t>이혜민</a:t>
            </a:r>
            <a:r>
              <a:rPr dirty="0" smtClean="0"/>
              <a:t>의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채택</a:t>
            </a:r>
            <a:r>
              <a:rPr dirty="0"/>
              <a:t>]</a:t>
            </a:r>
          </a:p>
          <a:p>
            <a:pPr algn="ctr"/>
            <a:endParaRPr dirty="0"/>
          </a:p>
          <a:p>
            <a:pPr algn="ctr"/>
            <a:r>
              <a:rPr lang="ko-KR" altLang="en-US" dirty="0" smtClean="0"/>
              <a:t>세 명의 코드가 유사해 무작위로 선택하였고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공백을 추가하여 콘솔 출력에</a:t>
            </a:r>
            <a:r>
              <a:rPr lang="en-US" altLang="ko-KR" dirty="0"/>
              <a:t> </a:t>
            </a:r>
            <a:r>
              <a:rPr lang="ko-KR" altLang="en-US" dirty="0" err="1" smtClean="0"/>
              <a:t>가독성을</a:t>
            </a:r>
            <a:r>
              <a:rPr lang="ko-KR" altLang="en-US" dirty="0" smtClean="0"/>
              <a:t> 높인 코드를 채택하였다</a:t>
            </a:r>
            <a:r>
              <a:rPr lang="en-US" altLang="ko-KR" dirty="0" smtClean="0"/>
              <a:t>.</a:t>
            </a:r>
          </a:p>
        </p:txBody>
      </p:sp>
      <p:sp>
        <p:nvSpPr>
          <p:cNvPr id="190" name="모서리가 둥근 직사각형 8"/>
          <p:cNvSpPr/>
          <p:nvPr/>
        </p:nvSpPr>
        <p:spPr>
          <a:xfrm>
            <a:off x="6267332" y="1432929"/>
            <a:ext cx="5245102" cy="4862950"/>
          </a:xfrm>
          <a:prstGeom prst="roundRect">
            <a:avLst>
              <a:gd name="adj" fmla="val 256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" t="3484" r="27452" b="55286"/>
          <a:stretch/>
        </p:blipFill>
        <p:spPr>
          <a:xfrm>
            <a:off x="479376" y="1833343"/>
            <a:ext cx="5400682" cy="319131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73" r="8125"/>
          <a:stretch/>
        </p:blipFill>
        <p:spPr>
          <a:xfrm>
            <a:off x="479376" y="5006032"/>
            <a:ext cx="5400682" cy="102850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모서리가 둥근 직사각형 15"/>
          <p:cNvSpPr/>
          <p:nvPr/>
        </p:nvSpPr>
        <p:spPr>
          <a:xfrm>
            <a:off x="488335" y="1382897"/>
            <a:ext cx="1155433" cy="579315"/>
          </a:xfrm>
          <a:prstGeom prst="roundRect">
            <a:avLst>
              <a:gd name="adj" fmla="val 14874"/>
            </a:avLst>
          </a:prstGeom>
          <a:solidFill>
            <a:srgbClr val="767171"/>
          </a:solidFill>
          <a:ln w="6350">
            <a:solidFill>
              <a:srgbClr val="2F2F2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5" name="코드설명"/>
          <p:cNvSpPr txBox="1"/>
          <p:nvPr/>
        </p:nvSpPr>
        <p:spPr>
          <a:xfrm>
            <a:off x="572357" y="1491072"/>
            <a:ext cx="987388" cy="36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코드설명</a:t>
            </a:r>
          </a:p>
        </p:txBody>
      </p:sp>
      <p:sp>
        <p:nvSpPr>
          <p:cNvPr id="546" name="모서리가 둥근 직사각형 8"/>
          <p:cNvSpPr/>
          <p:nvPr/>
        </p:nvSpPr>
        <p:spPr>
          <a:xfrm>
            <a:off x="489651" y="1868841"/>
            <a:ext cx="11052493" cy="458726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sp>
        <p:nvSpPr>
          <p:cNvPr id="547" name="TextBox 1"/>
          <p:cNvSpPr txBox="1"/>
          <p:nvPr/>
        </p:nvSpPr>
        <p:spPr>
          <a:xfrm>
            <a:off x="160019" y="210294"/>
            <a:ext cx="850328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2. </a:t>
            </a:r>
            <a:r>
              <a:rPr dirty="0" err="1"/>
              <a:t>리팩토리</a:t>
            </a:r>
            <a:r>
              <a:rPr dirty="0"/>
              <a:t> </a:t>
            </a:r>
            <a:r>
              <a:rPr dirty="0" err="1"/>
              <a:t>회의</a:t>
            </a:r>
            <a:r>
              <a:rPr dirty="0"/>
              <a:t> 후 </a:t>
            </a:r>
            <a:r>
              <a:rPr dirty="0" err="1"/>
              <a:t>코드</a:t>
            </a:r>
            <a:r>
              <a:rPr dirty="0"/>
              <a:t> </a:t>
            </a:r>
            <a:r>
              <a:rPr dirty="0" err="1"/>
              <a:t>수정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1</a:t>
            </a:r>
            <a:endParaRPr dirty="0"/>
          </a:p>
        </p:txBody>
      </p:sp>
      <p:sp>
        <p:nvSpPr>
          <p:cNvPr id="548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9" name="선언문)…"/>
          <p:cNvSpPr txBox="1"/>
          <p:nvPr/>
        </p:nvSpPr>
        <p:spPr>
          <a:xfrm>
            <a:off x="1415480" y="2670344"/>
            <a:ext cx="316368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>
                <a:latin typeface="AppleSDGothicNeoB00"/>
                <a:ea typeface="AppleSDGothicNeoB00"/>
                <a:cs typeface="AppleSDGothicNeoB00"/>
                <a:sym typeface="AppleSDGothicNeoB00"/>
              </a:defRPr>
            </a:pPr>
            <a:r>
              <a:rPr dirty="0" err="1"/>
              <a:t>선언문</a:t>
            </a:r>
            <a:r>
              <a:rPr dirty="0"/>
              <a:t>)</a:t>
            </a:r>
          </a:p>
          <a:p>
            <a:r>
              <a:rPr lang="ko-KR" altLang="en-US" dirty="0" err="1" smtClean="0"/>
              <a:t>자료형이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int</a:t>
            </a:r>
            <a:r>
              <a:rPr lang="ko-KR" altLang="en-US" dirty="0" smtClean="0"/>
              <a:t>인 배열 </a:t>
            </a:r>
            <a:r>
              <a:rPr lang="en-US" altLang="ko-KR" dirty="0" smtClean="0"/>
              <a:t>letter</a:t>
            </a:r>
            <a:r>
              <a:rPr lang="ko-KR" altLang="en-US" dirty="0" smtClean="0"/>
              <a:t>를</a:t>
            </a:r>
            <a:r>
              <a:rPr lang="en-US" altLang="ko-KR" dirty="0"/>
              <a:t> </a:t>
            </a:r>
            <a:r>
              <a:rPr lang="ko-KR" altLang="en-US" dirty="0" smtClean="0"/>
              <a:t>선언</a:t>
            </a:r>
            <a:r>
              <a:rPr lang="en-US" altLang="ko-KR" dirty="0" smtClean="0"/>
              <a:t> </a:t>
            </a:r>
            <a:endParaRPr dirty="0"/>
          </a:p>
        </p:txBody>
      </p:sp>
      <p:grpSp>
        <p:nvGrpSpPr>
          <p:cNvPr id="552" name="int[] arr = {1,0,0,0,1,1,1,0,0,0,0,1,1,1,1,0,0,0,1};…"/>
          <p:cNvGrpSpPr/>
          <p:nvPr/>
        </p:nvGrpSpPr>
        <p:grpSpPr>
          <a:xfrm>
            <a:off x="1419217" y="3768891"/>
            <a:ext cx="9203187" cy="1658574"/>
            <a:chOff x="-1" y="-1"/>
            <a:chExt cx="9203185" cy="1658573"/>
          </a:xfrm>
        </p:grpSpPr>
        <p:sp>
          <p:nvSpPr>
            <p:cNvPr id="550" name="직사각형"/>
            <p:cNvSpPr/>
            <p:nvPr/>
          </p:nvSpPr>
          <p:spPr>
            <a:xfrm>
              <a:off x="-1" y="-1"/>
              <a:ext cx="9203185" cy="1658573"/>
            </a:xfrm>
            <a:prstGeom prst="rect">
              <a:avLst/>
            </a:prstGeom>
            <a:solidFill>
              <a:schemeClr val="accent3">
                <a:lumOff val="1764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just"/>
              <a:endParaRPr/>
            </a:p>
          </p:txBody>
        </p:sp>
        <p:sp>
          <p:nvSpPr>
            <p:cNvPr id="551" name="int[] arr = {1,0,0,0,1,1,1,0,0,0,0,1,1,1,1,0,0,0,1};…"/>
            <p:cNvSpPr txBox="1"/>
            <p:nvPr/>
          </p:nvSpPr>
          <p:spPr>
            <a:xfrm>
              <a:off x="-1" y="629234"/>
              <a:ext cx="9203185" cy="400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just"/>
              <a:r>
                <a:rPr sz="2000" dirty="0" err="1"/>
                <a:t>int</a:t>
              </a:r>
              <a:r>
                <a:rPr sz="2000" dirty="0"/>
                <a:t>[] </a:t>
              </a:r>
              <a:r>
                <a:rPr lang="en-US" sz="2000" dirty="0" smtClean="0"/>
                <a:t>letter = {8, 12, 4, 13, 2, 14, 4, 5}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753501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Box 1"/>
          <p:cNvSpPr txBox="1"/>
          <p:nvPr/>
        </p:nvSpPr>
        <p:spPr>
          <a:xfrm>
            <a:off x="160019" y="210294"/>
            <a:ext cx="7418052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rPr dirty="0"/>
              <a:t>3. </a:t>
            </a:r>
            <a:r>
              <a:rPr dirty="0" err="1"/>
              <a:t>리팩토링</a:t>
            </a:r>
            <a:r>
              <a:rPr dirty="0"/>
              <a:t> 된 </a:t>
            </a:r>
            <a:r>
              <a:rPr dirty="0" err="1"/>
              <a:t>소스</a:t>
            </a:r>
            <a:r>
              <a:rPr dirty="0"/>
              <a:t> </a:t>
            </a:r>
            <a:r>
              <a:rPr dirty="0" err="1"/>
              <a:t>첨부</a:t>
            </a:r>
            <a:r>
              <a:rPr dirty="0"/>
              <a:t> - </a:t>
            </a:r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 smtClean="0"/>
              <a:t>1</a:t>
            </a:r>
            <a:endParaRPr dirty="0"/>
          </a:p>
        </p:txBody>
      </p:sp>
      <p:sp>
        <p:nvSpPr>
          <p:cNvPr id="193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4" name="TextBox 5"/>
          <p:cNvSpPr txBox="1"/>
          <p:nvPr/>
        </p:nvSpPr>
        <p:spPr>
          <a:xfrm>
            <a:off x="1807464" y="2256706"/>
            <a:ext cx="8577072" cy="3323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457200">
              <a:defRPr sz="3000"/>
            </a:pPr>
            <a:r>
              <a:rPr lang="en-US" dirty="0"/>
              <a:t>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 ; </a:t>
            </a:r>
            <a:r>
              <a:rPr lang="en-US" dirty="0" err="1"/>
              <a:t>i</a:t>
            </a:r>
            <a:r>
              <a:rPr lang="en-US" dirty="0"/>
              <a:t> &lt; 5 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pPr defTabSz="457200">
              <a:defRPr sz="3000"/>
            </a:pPr>
            <a:r>
              <a:rPr lang="en-US" dirty="0"/>
              <a:t>			for (</a:t>
            </a:r>
            <a:r>
              <a:rPr lang="en-US" dirty="0" err="1"/>
              <a:t>int</a:t>
            </a:r>
            <a:r>
              <a:rPr lang="en-US" dirty="0"/>
              <a:t> j = 1 ; j &lt; 4 ; </a:t>
            </a:r>
            <a:r>
              <a:rPr lang="en-US" dirty="0" err="1"/>
              <a:t>j++</a:t>
            </a:r>
            <a:r>
              <a:rPr lang="en-US" dirty="0"/>
              <a:t>) {</a:t>
            </a:r>
          </a:p>
          <a:p>
            <a:pPr defTabSz="457200">
              <a:defRPr sz="3000"/>
            </a:pPr>
            <a:r>
              <a:rPr lang="en-US" dirty="0"/>
              <a:t>				</a:t>
            </a:r>
            <a:r>
              <a:rPr lang="en-US" dirty="0" err="1"/>
              <a:t>System.out.print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+ "*" + j + "=" + (</a:t>
            </a:r>
            <a:r>
              <a:rPr lang="en-US" dirty="0" err="1"/>
              <a:t>i</a:t>
            </a:r>
            <a:r>
              <a:rPr lang="en-US" dirty="0"/>
              <a:t>*j) + " ");</a:t>
            </a:r>
          </a:p>
          <a:p>
            <a:pPr defTabSz="457200">
              <a:defRPr sz="3000"/>
            </a:pPr>
            <a:r>
              <a:rPr lang="en-US" dirty="0"/>
              <a:t>			}</a:t>
            </a:r>
          </a:p>
          <a:p>
            <a:pPr defTabSz="457200">
              <a:defRPr sz="3000"/>
            </a:pPr>
            <a:r>
              <a:rPr lang="en-US" dirty="0"/>
              <a:t>			</a:t>
            </a:r>
            <a:r>
              <a:rPr lang="en-US" dirty="0" err="1"/>
              <a:t>System.out.println</a:t>
            </a:r>
            <a:r>
              <a:rPr lang="en-US" dirty="0"/>
              <a:t>();</a:t>
            </a:r>
          </a:p>
          <a:p>
            <a:pPr defTabSz="457200">
              <a:defRPr sz="3000"/>
            </a:pPr>
            <a:r>
              <a:rPr lang="en-US" dirty="0"/>
              <a:t>		}</a:t>
            </a:r>
            <a:endParaRPr dirty="0"/>
          </a:p>
        </p:txBody>
      </p:sp>
      <p:sp>
        <p:nvSpPr>
          <p:cNvPr id="195" name="모서리가 둥근 직사각형 8"/>
          <p:cNvSpPr/>
          <p:nvPr/>
        </p:nvSpPr>
        <p:spPr>
          <a:xfrm>
            <a:off x="489651" y="1381293"/>
            <a:ext cx="11052493" cy="5074811"/>
          </a:xfrm>
          <a:prstGeom prst="roundRect">
            <a:avLst>
              <a:gd name="adj" fmla="val 3467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직선 연결선 2"/>
          <p:cNvSpPr/>
          <p:nvPr/>
        </p:nvSpPr>
        <p:spPr>
          <a:xfrm>
            <a:off x="234950" y="1054100"/>
            <a:ext cx="11347451" cy="0"/>
          </a:xfrm>
          <a:prstGeom prst="line">
            <a:avLst/>
          </a:prstGeom>
          <a:ln w="15875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7" name="TextBox 11"/>
          <p:cNvSpPr txBox="1"/>
          <p:nvPr/>
        </p:nvSpPr>
        <p:spPr>
          <a:xfrm>
            <a:off x="160019" y="210294"/>
            <a:ext cx="4676729" cy="669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r>
              <a:t>1. 조원 별 풀이 - 문제 02</a:t>
            </a:r>
          </a:p>
        </p:txBody>
      </p:sp>
      <p:grpSp>
        <p:nvGrpSpPr>
          <p:cNvPr id="15" name="모서리가 둥근 직사각형 11"/>
          <p:cNvGrpSpPr/>
          <p:nvPr/>
        </p:nvGrpSpPr>
        <p:grpSpPr>
          <a:xfrm>
            <a:off x="6304685" y="1348492"/>
            <a:ext cx="990603" cy="443243"/>
            <a:chOff x="0" y="-1"/>
            <a:chExt cx="990601" cy="443241"/>
          </a:xfrm>
        </p:grpSpPr>
        <p:sp>
          <p:nvSpPr>
            <p:cNvPr id="16" name="모서리가 둥근 직사각형"/>
            <p:cNvSpPr/>
            <p:nvPr/>
          </p:nvSpPr>
          <p:spPr>
            <a:xfrm>
              <a:off x="0" y="-1"/>
              <a:ext cx="990601" cy="443241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/>
              <a:endParaRPr>
                <a:solidFill>
                  <a:srgbClr val="FFFFFF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이혜민"/>
            <p:cNvSpPr txBox="1"/>
            <p:nvPr/>
          </p:nvSpPr>
          <p:spPr>
            <a:xfrm>
              <a:off x="70532" y="40137"/>
              <a:ext cx="849538" cy="36296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6350" cap="flat">
              <a:noFill/>
              <a:prstDash val="solid"/>
              <a:miter lim="8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algn="ctr">
                <a:defRPr>
                  <a:solidFill>
                    <a:srgbClr val="FFFFFF"/>
                  </a:solidFill>
                  <a:latin typeface="+mn-lt"/>
                  <a:ea typeface="+mn-ea"/>
                  <a:cs typeface="+mn-cs"/>
                </a:defRPr>
              </a:lvl1pPr>
            </a:lstStyle>
            <a:p>
              <a:r>
                <a:rPr dirty="0" err="1">
                  <a:latin typeface="AppleSDGothicNeoL00" panose="02000503000000000000" pitchFamily="2" charset="-127"/>
                  <a:ea typeface="AppleSDGothicNeoL00" panose="02000503000000000000" pitchFamily="2" charset="-127"/>
                </a:rPr>
                <a:t>이혜민</a:t>
              </a:r>
              <a:endParaRPr dirty="0">
                <a:latin typeface="AppleSDGothicNeoL00" panose="02000503000000000000" pitchFamily="2" charset="-127"/>
                <a:ea typeface="AppleSDGothicNeoL00" panose="02000503000000000000" pitchFamily="2" charset="-127"/>
              </a:endParaRPr>
            </a:p>
          </p:txBody>
        </p:sp>
      </p:grpSp>
      <p:sp>
        <p:nvSpPr>
          <p:cNvPr id="18" name="모서리가 둥근 직사각형 12"/>
          <p:cNvSpPr/>
          <p:nvPr/>
        </p:nvSpPr>
        <p:spPr>
          <a:xfrm>
            <a:off x="7282585" y="134849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19" name="모서리가 둥근 직사각형 13"/>
          <p:cNvSpPr/>
          <p:nvPr/>
        </p:nvSpPr>
        <p:spPr>
          <a:xfrm>
            <a:off x="8273185" y="1348493"/>
            <a:ext cx="990602" cy="44324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accent1">
                <a:lumMod val="5000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 algn="ctr"/>
            <a:endParaRPr>
              <a:solidFill>
                <a:srgbClr val="FFFFFF"/>
              </a:solidFill>
            </a:endParaRPr>
          </a:p>
        </p:txBody>
      </p:sp>
      <p:sp>
        <p:nvSpPr>
          <p:cNvPr id="20" name="TextBox 5"/>
          <p:cNvSpPr txBox="1"/>
          <p:nvPr/>
        </p:nvSpPr>
        <p:spPr>
          <a:xfrm>
            <a:off x="901920" y="2723058"/>
            <a:ext cx="4263343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/>
              <a:t>문제</a:t>
            </a:r>
            <a:r>
              <a:rPr dirty="0"/>
              <a:t> </a:t>
            </a:r>
            <a:r>
              <a:rPr dirty="0" smtClean="0"/>
              <a:t>0</a:t>
            </a:r>
            <a:r>
              <a:rPr lang="en-US" dirty="0"/>
              <a:t>2</a:t>
            </a:r>
            <a:r>
              <a:rPr dirty="0" smtClean="0"/>
              <a:t>) </a:t>
            </a:r>
            <a:r>
              <a:rPr lang="en-US" dirty="0" smtClean="0"/>
              <a:t>for</a:t>
            </a:r>
            <a:r>
              <a:rPr lang="ko-KR" altLang="en-US" dirty="0" smtClean="0"/>
              <a:t>문 사용하여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출력하시오</a:t>
            </a:r>
            <a:r>
              <a:rPr lang="en-US" altLang="ko-KR" dirty="0" smtClean="0"/>
              <a:t>.</a:t>
            </a:r>
          </a:p>
          <a:p>
            <a:r>
              <a:rPr lang="en-US" altLang="ko-KR" dirty="0"/>
              <a:t>*****</a:t>
            </a:r>
          </a:p>
          <a:p>
            <a:r>
              <a:rPr lang="en-US" altLang="ko-KR" dirty="0"/>
              <a:t>****</a:t>
            </a:r>
          </a:p>
          <a:p>
            <a:r>
              <a:rPr lang="en-US" altLang="ko-KR" dirty="0"/>
              <a:t>***</a:t>
            </a:r>
          </a:p>
          <a:p>
            <a:r>
              <a:rPr lang="en-US" altLang="ko-KR" dirty="0"/>
              <a:t>**</a:t>
            </a:r>
          </a:p>
          <a:p>
            <a:r>
              <a:rPr lang="en-US" altLang="ko-KR" dirty="0"/>
              <a:t>*</a:t>
            </a:r>
            <a:endParaRPr dirty="0"/>
          </a:p>
        </p:txBody>
      </p:sp>
      <p:sp>
        <p:nvSpPr>
          <p:cNvPr id="21" name="모서리가 둥근 직사각형 8"/>
          <p:cNvSpPr/>
          <p:nvPr/>
        </p:nvSpPr>
        <p:spPr>
          <a:xfrm>
            <a:off x="623392" y="2550766"/>
            <a:ext cx="4788223" cy="1926614"/>
          </a:xfrm>
          <a:prstGeom prst="roundRect">
            <a:avLst>
              <a:gd name="adj" fmla="val 8851"/>
            </a:avLst>
          </a:prstGeom>
          <a:ln w="25400">
            <a:solidFill>
              <a:srgbClr val="808080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" r="35670" b="54157"/>
          <a:stretch/>
        </p:blipFill>
        <p:spPr>
          <a:xfrm>
            <a:off x="6304684" y="1700808"/>
            <a:ext cx="5203523" cy="38577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SDGothicNeoL00"/>
            <a:ea typeface="AppleSDGothicNeoL00"/>
            <a:cs typeface="AppleSDGothicNeoL00"/>
            <a:sym typeface="AppleSDGothicNeoL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SDGothicNeoL00"/>
            <a:ea typeface="AppleSDGothicNeoL00"/>
            <a:cs typeface="AppleSDGothicNeoL00"/>
            <a:sym typeface="AppleSDGothicNeoL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SDGothicNeoL00"/>
            <a:ea typeface="AppleSDGothicNeoL00"/>
            <a:cs typeface="AppleSDGothicNeoL00"/>
            <a:sym typeface="AppleSDGothicNeoL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SDGothicNeoL00"/>
            <a:ea typeface="AppleSDGothicNeoL00"/>
            <a:cs typeface="AppleSDGothicNeoL00"/>
            <a:sym typeface="AppleSDGothicNeoL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1409</Words>
  <Application>Microsoft Office PowerPoint</Application>
  <PresentationFormat>와이드스크린</PresentationFormat>
  <Paragraphs>353</Paragraphs>
  <Slides>44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9" baseType="lpstr">
      <vt:lpstr>Arial</vt:lpstr>
      <vt:lpstr>AppleSDGothicNeoL00</vt:lpstr>
      <vt:lpstr>맑은 고딕</vt:lpstr>
      <vt:lpstr>AppleSDGothicNeoB00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human-08</cp:lastModifiedBy>
  <cp:revision>30</cp:revision>
  <dcterms:modified xsi:type="dcterms:W3CDTF">2024-03-05T08:46:25Z</dcterms:modified>
</cp:coreProperties>
</file>